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4039" r:id="rId3"/>
  </p:sldMasterIdLst>
  <p:notesMasterIdLst>
    <p:notesMasterId r:id="rId21"/>
  </p:notesMasterIdLst>
  <p:handoutMasterIdLst>
    <p:handoutMasterId r:id="rId22"/>
  </p:handoutMasterIdLst>
  <p:sldIdLst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3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0A3FF9-4E15-4D3D-A12B-E70A05AFBB68}" type="datetimeFigureOut">
              <a:rPr lang="en-US" altLang="ja-JP"/>
              <a:pPr>
                <a:defRPr/>
              </a:pPr>
              <a:t>11/18/2019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FB93BA9-B285-4AAC-8D59-7280A3583C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0716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35C34-A23C-4B44-8BC9-C2A0C6AFAA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0942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5FD65-AEB6-4FB0-999A-D64DA0C2B86B}" type="slidenum">
              <a:rPr lang="en-US" altLang="ja-JP" smtClean="0"/>
              <a:pPr>
                <a:spcBef>
                  <a:spcPct val="0"/>
                </a:spcBef>
              </a:pPr>
              <a:t>2</a:t>
            </a:fld>
            <a:endParaRPr lang="en-US" altLang="ja-JP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7212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3F1B02-90B9-4599-82CF-46E096836E67}" type="slidenum">
              <a:rPr lang="en-US" altLang="ja-JP" smtClean="0"/>
              <a:pPr>
                <a:spcBef>
                  <a:spcPct val="0"/>
                </a:spcBef>
              </a:pPr>
              <a:t>11</a:t>
            </a:fld>
            <a:endParaRPr lang="en-US" altLang="ja-JP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32822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49D27B-E298-4BBC-ACC9-98CE60895203}" type="slidenum">
              <a:rPr lang="en-US" altLang="ja-JP" smtClean="0"/>
              <a:pPr>
                <a:spcBef>
                  <a:spcPct val="0"/>
                </a:spcBef>
              </a:pPr>
              <a:t>12</a:t>
            </a:fld>
            <a:endParaRPr lang="en-US" altLang="ja-JP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87652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709F1B-7DD6-4EFF-8690-F0EF2BFF6BAA}" type="slidenum">
              <a:rPr lang="en-US" altLang="ja-JP" smtClean="0"/>
              <a:pPr>
                <a:spcBef>
                  <a:spcPct val="0"/>
                </a:spcBef>
              </a:pPr>
              <a:t>13</a:t>
            </a:fld>
            <a:endParaRPr lang="en-US" altLang="ja-JP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78877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C9E0C-A17F-4F93-84C4-4F6606739953}" type="slidenum">
              <a:rPr lang="en-US" altLang="ja-JP" smtClean="0"/>
              <a:pPr>
                <a:spcBef>
                  <a:spcPct val="0"/>
                </a:spcBef>
              </a:pPr>
              <a:t>14</a:t>
            </a:fld>
            <a:endParaRPr lang="en-US" altLang="ja-JP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1073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6EA424-E1F7-4AF6-88C1-FAC3C3671F26}" type="slidenum">
              <a:rPr lang="en-US" altLang="ja-JP" smtClean="0"/>
              <a:pPr>
                <a:spcBef>
                  <a:spcPct val="0"/>
                </a:spcBef>
              </a:pPr>
              <a:t>15</a:t>
            </a:fld>
            <a:endParaRPr lang="en-US" altLang="ja-JP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24656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E6495-19A7-44B5-9425-055640BBD92F}" type="slidenum">
              <a:rPr lang="en-US" altLang="ja-JP" smtClean="0"/>
              <a:pPr>
                <a:spcBef>
                  <a:spcPct val="0"/>
                </a:spcBef>
              </a:pPr>
              <a:t>16</a:t>
            </a:fld>
            <a:endParaRPr lang="en-US" altLang="ja-JP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663142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C98429-8BE5-4D86-B90D-FE9DE983DC0F}" type="slidenum">
              <a:rPr lang="en-US" altLang="ja-JP" smtClean="0"/>
              <a:pPr>
                <a:spcBef>
                  <a:spcPct val="0"/>
                </a:spcBef>
              </a:pPr>
              <a:t>17</a:t>
            </a:fld>
            <a:endParaRPr lang="en-US" altLang="ja-JP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47578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F5780E-3C31-4DDE-B4F1-ADA2DCDD355C}" type="slidenum">
              <a:rPr lang="en-US" altLang="ja-JP" smtClean="0"/>
              <a:pPr>
                <a:spcBef>
                  <a:spcPct val="0"/>
                </a:spcBef>
              </a:pPr>
              <a:t>3</a:t>
            </a:fld>
            <a:endParaRPr lang="en-US" altLang="ja-JP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10827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315016-9BC2-4FC9-8F7E-B97076163942}" type="slidenum">
              <a:rPr lang="en-US" altLang="ja-JP" smtClean="0"/>
              <a:pPr>
                <a:spcBef>
                  <a:spcPct val="0"/>
                </a:spcBef>
              </a:pPr>
              <a:t>4</a:t>
            </a:fld>
            <a:endParaRPr lang="en-US" altLang="ja-JP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88032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AB9B76-C0D4-4893-84D8-F8E464EB5507}" type="slidenum">
              <a:rPr lang="en-US" altLang="ja-JP" smtClean="0"/>
              <a:pPr>
                <a:spcBef>
                  <a:spcPct val="0"/>
                </a:spcBef>
              </a:pPr>
              <a:t>5</a:t>
            </a:fld>
            <a:endParaRPr lang="en-US" altLang="ja-JP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13843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93A390-05CF-448C-AD82-E874A6E945B7}" type="slidenum">
              <a:rPr lang="en-US" altLang="ja-JP" smtClean="0"/>
              <a:pPr>
                <a:spcBef>
                  <a:spcPct val="0"/>
                </a:spcBef>
              </a:pPr>
              <a:t>6</a:t>
            </a:fld>
            <a:endParaRPr lang="en-US" altLang="ja-JP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6324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4CB92-3E98-4FE2-8294-2B30129597D5}" type="slidenum">
              <a:rPr lang="en-US" altLang="ja-JP" smtClean="0"/>
              <a:pPr>
                <a:spcBef>
                  <a:spcPct val="0"/>
                </a:spcBef>
              </a:pPr>
              <a:t>7</a:t>
            </a:fld>
            <a:endParaRPr lang="en-US" altLang="ja-JP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6012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F1E6A-DD65-4CC4-99C2-CD818A21FE15}" type="slidenum">
              <a:rPr lang="en-US" altLang="ja-JP" smtClean="0"/>
              <a:pPr>
                <a:spcBef>
                  <a:spcPct val="0"/>
                </a:spcBef>
              </a:pPr>
              <a:t>8</a:t>
            </a:fld>
            <a:endParaRPr lang="en-US" altLang="ja-JP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28361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D21616-C73F-4733-9D9A-2716640FA8CD}" type="slidenum">
              <a:rPr lang="en-US" altLang="ja-JP" smtClean="0"/>
              <a:pPr>
                <a:spcBef>
                  <a:spcPct val="0"/>
                </a:spcBef>
              </a:pPr>
              <a:t>9</a:t>
            </a:fld>
            <a:endParaRPr lang="en-US" altLang="ja-JP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80878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2EFBCD-BF3D-43BE-8A89-EE327CAEB877}" type="slidenum">
              <a:rPr lang="en-US" altLang="ja-JP" smtClean="0"/>
              <a:pPr>
                <a:spcBef>
                  <a:spcPct val="0"/>
                </a:spcBef>
              </a:pPr>
              <a:t>10</a:t>
            </a:fld>
            <a:endParaRPr lang="en-US" altLang="ja-JP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8400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610600" cy="838200"/>
          </a:xfrm>
        </p:spPr>
        <p:txBody>
          <a:bodyPr/>
          <a:lstStyle>
            <a:lvl1pPr>
              <a:buClr>
                <a:srgbClr val="FFFFFF"/>
              </a:buClr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8458200" cy="42672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284A-74D4-4722-9BA6-27715A29ED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82987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55600"/>
            <a:ext cx="5222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489A-51E8-4C7F-8FCD-FB8F4BAE55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001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76200"/>
            <a:ext cx="21971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42075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7686-C3EE-45B1-98BF-6835C1AA60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3201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クリップアート プレースホルダ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AA37-5569-46F9-98D9-DDA64BAA4C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4099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F125-0E2A-4725-B16A-FF00549F9A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27023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グラフ プレースホルダ 2"/>
          <p:cNvSpPr>
            <a:spLocks noGrp="1"/>
          </p:cNvSpPr>
          <p:nvPr>
            <p:ph type="chart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4993-49F9-4363-A28A-6DA93B85DA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98212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ja-JP" smtClean="0">
              <a:ea typeface="ＭＳ Ｐゴシック" panose="020B0600070205080204" pitchFamily="50" charset="-128"/>
            </a:endParaRP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D4FC-354A-437A-ABE6-F281C6EC30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18958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1F28-F2B0-4513-BDFF-1CA0501591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12597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C29F-4E7F-42C5-B8EA-4F18E83802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475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C9C8-675A-4219-988F-0A09E26E14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29913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2E17-DEB4-4F01-8016-550CBAD626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48092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C52F-A7C1-4E0D-A6C2-07F4B77A44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31517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F5C9-1FC9-468C-9C7D-6A916F21D9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796823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3DEA-A2E8-4E31-A489-81F759203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90233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EA9D-86B4-4765-A602-F06C34D488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98969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72D3A-B254-4AE2-8492-E6BAA52F89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5939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0932-9A49-4B7C-90A1-AEAF79E665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69318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15BDF-7D26-488C-987D-C8E8043006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95647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40B7-41C3-4B71-AFA4-71EAB4398F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88410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87E5-A42A-4BE1-A050-4044B58283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2085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7304-64E2-4A3A-AD47-1A32AEEB78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20274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44EB-95A5-43A4-BCB6-0C7C2854EF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40720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EE8A-8851-40A7-8406-796A8B6816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01919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9C76-690F-48C1-A4A9-BCD0629852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865056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5491-1325-4094-8E4F-89B3C6141C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8423016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AC584-B766-42A3-9B9D-6866AB9CFA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8870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2E51-D413-4F02-B11B-B719EEB236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42199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256E-6B0C-480E-9DCB-04F5C5EA7F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01869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AC0E-586E-414B-A226-8CD5274C2F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490183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9ED2-10AD-4C77-A6BA-A0FE7BEB10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646939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ja-JP" sz="8000" smtClean="0">
                <a:ea typeface="ＭＳ Ｐゴシック" panose="020B0600070205080204" pitchFamily="50" charset="-128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0" smtClean="0">
                <a:ea typeface="ＭＳ Ｐゴシック" panose="020B0600070205080204" pitchFamily="50" charset="-128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1951-683D-4C05-9449-2459AA956C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3665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2273-3B81-4D62-A5AF-A6E6601143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635786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0042-5B72-4A7B-8320-8A4B8ED768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04207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19588" cy="5211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914400"/>
            <a:ext cx="4319587" cy="5211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B80F-5E8F-4520-B104-7052F5D352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72834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5310-D11A-4D8D-8D87-16FBB895CB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159726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4926-6572-4CE7-8609-00676F9FF3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36895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B385-2488-424D-95B0-E2C936CEFA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279017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A4763B1-E5CF-43B7-9EE4-C54A4ABD77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B367-988C-43EA-979B-A36131C72E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9536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B226-05AE-4F56-9FBE-A3A6311A9D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35819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BC14-A630-47A9-AF69-895A90E52F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24529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1E81-DDC3-4A45-95AE-A7054071E6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7885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355600"/>
            <a:ext cx="5222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FCAC-9B93-4FDE-ABF9-4F5E73360F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22787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28600" y="76200"/>
            <a:ext cx="87915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228600" y="914400"/>
            <a:ext cx="8791575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5F2E2AF-0D4A-45BE-B7E4-1F1EBFA8BD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53" r:id="rId12"/>
    <p:sldLayoutId id="2147484854" r:id="rId13"/>
    <p:sldLayoutId id="2147484855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chemeClr val="tx1"/>
        </a:buClr>
        <a:defRPr sz="3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63173E-3DFB-44EC-8427-BAF726F072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056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5240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2400"/>
            <a:ext cx="679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893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EEE66F-E571-4730-BD86-6CC936E13A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  <p:sldLayoutId id="2147484894" r:id="rId12"/>
    <p:sldLayoutId id="2147484877" r:id="rId13"/>
    <p:sldLayoutId id="2147484878" r:id="rId14"/>
    <p:sldLayoutId id="2147484879" r:id="rId15"/>
    <p:sldLayoutId id="2147484880" r:id="rId16"/>
    <p:sldLayoutId id="2147484881" r:id="rId17"/>
    <p:sldLayoutId id="2147484895" r:id="rId1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0197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6000" dirty="0" err="1" smtClean="0"/>
              <a:t>Thuốc</a:t>
            </a:r>
            <a:r>
              <a:rPr lang="en-US" altLang="ja-JP" sz="6000" dirty="0" smtClean="0"/>
              <a:t> </a:t>
            </a:r>
            <a:r>
              <a:rPr lang="en-US" altLang="ja-JP" sz="6000" dirty="0" err="1" smtClean="0"/>
              <a:t>vận</a:t>
            </a:r>
            <a:r>
              <a:rPr lang="en-US" altLang="ja-JP" sz="6000" dirty="0" smtClean="0"/>
              <a:t> </a:t>
            </a:r>
            <a:r>
              <a:rPr lang="en-US" altLang="ja-JP" sz="6000" dirty="0" err="1" smtClean="0"/>
              <a:t>mạch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                       </a:t>
            </a:r>
            <a:r>
              <a:rPr lang="en-US" altLang="ja-JP" sz="2800" b="0" dirty="0" err="1" smtClean="0">
                <a:effectLst/>
              </a:rPr>
              <a:t>Trình</a:t>
            </a:r>
            <a:r>
              <a:rPr lang="en-US" altLang="ja-JP" sz="2800" b="0" dirty="0" smtClean="0">
                <a:effectLst/>
              </a:rPr>
              <a:t> </a:t>
            </a:r>
            <a:r>
              <a:rPr lang="en-US" altLang="ja-JP" sz="2800" b="0" dirty="0" err="1" smtClean="0">
                <a:effectLst/>
              </a:rPr>
              <a:t>bầy</a:t>
            </a:r>
            <a:r>
              <a:rPr lang="en-US" altLang="ja-JP" sz="2800" b="0" dirty="0" smtClean="0">
                <a:effectLst/>
              </a:rPr>
              <a:t>. DS   </a:t>
            </a:r>
            <a:r>
              <a:rPr lang="en-US" altLang="ja-JP" sz="2800" b="0" dirty="0" err="1" smtClean="0">
                <a:effectLst/>
              </a:rPr>
              <a:t>Lê</a:t>
            </a:r>
            <a:r>
              <a:rPr lang="en-US" altLang="ja-JP" sz="2800" b="0" dirty="0" smtClean="0">
                <a:effectLst/>
              </a:rPr>
              <a:t> </a:t>
            </a:r>
            <a:r>
              <a:rPr lang="en-US" altLang="ja-JP" sz="2800" b="0" dirty="0" err="1" smtClean="0">
                <a:effectLst/>
              </a:rPr>
              <a:t>hải</a:t>
            </a:r>
            <a:r>
              <a:rPr lang="en-US" altLang="ja-JP" sz="2800" b="0" dirty="0" smtClean="0">
                <a:effectLst/>
              </a:rPr>
              <a:t> </a:t>
            </a:r>
            <a:r>
              <a:rPr lang="en-US" altLang="ja-JP" sz="2800" b="0" dirty="0" err="1" smtClean="0">
                <a:effectLst/>
              </a:rPr>
              <a:t>thu</a:t>
            </a:r>
            <a:endParaRPr lang="ja-JP" altLang="en-US" sz="2800" b="0" dirty="0">
              <a:effectLst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7CC26-39A9-4E4C-8217-A93EE0A78E7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3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Dobutamine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 err="1" smtClean="0"/>
              <a:t>Kích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thích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mạnh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cs typeface="Arial" panose="020B0604020202020204" pitchFamily="34" charset="0"/>
              </a:rPr>
              <a:t>β </a:t>
            </a:r>
            <a:r>
              <a:rPr lang="en-US" altLang="ja-JP" sz="3200" dirty="0" err="1" smtClean="0">
                <a:cs typeface="Arial" panose="020B0604020202020204" pitchFamily="34" charset="0"/>
              </a:rPr>
              <a:t>không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chọn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lọc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và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kích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thích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nhẹ</a:t>
            </a:r>
            <a:r>
              <a:rPr lang="en-US" altLang="ja-JP" sz="3200" dirty="0" smtClean="0">
                <a:cs typeface="Arial" panose="020B0604020202020204" pitchFamily="34" charset="0"/>
              </a:rPr>
              <a:t> 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cs typeface="Arial" panose="020B0604020202020204" pitchFamily="34" charset="0"/>
              </a:rPr>
              <a:t>↑ </a:t>
            </a:r>
            <a:r>
              <a:rPr lang="en-US" altLang="ja-JP" sz="2800" dirty="0" err="1" smtClean="0">
                <a:cs typeface="Arial" panose="020B0604020202020204" pitchFamily="34" charset="0"/>
              </a:rPr>
              <a:t>lực</a:t>
            </a:r>
            <a:r>
              <a:rPr lang="en-US" altLang="ja-JP" sz="2800" dirty="0" smtClean="0">
                <a:cs typeface="Arial" panose="020B0604020202020204" pitchFamily="34" charset="0"/>
              </a:rPr>
              <a:t> co </a:t>
            </a:r>
            <a:r>
              <a:rPr lang="en-US" altLang="ja-JP" sz="2800" dirty="0" err="1" smtClean="0">
                <a:cs typeface="Arial" panose="020B0604020202020204" pitchFamily="34" charset="0"/>
              </a:rPr>
              <a:t>cơ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tim</a:t>
            </a:r>
            <a:endParaRPr lang="en-US" altLang="ja-JP" sz="2800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cs typeface="Arial" panose="020B0604020202020204" pitchFamily="34" charset="0"/>
              </a:rPr>
              <a:t>+/- ↑ </a:t>
            </a:r>
            <a:r>
              <a:rPr lang="en-US" altLang="ja-JP" sz="2800" dirty="0" err="1" smtClean="0">
                <a:cs typeface="Arial" panose="020B0604020202020204" pitchFamily="34" charset="0"/>
              </a:rPr>
              <a:t>nhịp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tim</a:t>
            </a:r>
            <a:endParaRPr lang="en-US" altLang="ja-JP" sz="2800" dirty="0" smtClean="0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800" dirty="0" smtClean="0">
                <a:cs typeface="Arial" panose="020B0604020202020204" pitchFamily="34" charset="0"/>
              </a:rPr>
              <a:t>↓ </a:t>
            </a:r>
            <a:r>
              <a:rPr lang="en-US" altLang="ja-JP" sz="2800" dirty="0" err="1" smtClean="0">
                <a:cs typeface="Arial" panose="020B0604020202020204" pitchFamily="34" charset="0"/>
              </a:rPr>
              <a:t>áp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lực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đổ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đầy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thất</a:t>
            </a:r>
            <a:endParaRPr lang="en-US" altLang="ja-JP" sz="28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 err="1" smtClean="0"/>
              <a:t>Chỉ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định</a:t>
            </a:r>
            <a:endParaRPr lang="en-US" altLang="ja-JP" sz="32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800" dirty="0" err="1" smtClean="0"/>
              <a:t>Suy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tim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mất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bù</a:t>
            </a:r>
            <a:endParaRPr lang="en-US" altLang="ja-JP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800" dirty="0" err="1" smtClean="0"/>
              <a:t>Phối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hợp</a:t>
            </a:r>
            <a:r>
              <a:rPr lang="en-US" altLang="ja-JP" sz="2800" dirty="0" smtClean="0"/>
              <a:t> Noradrenaline </a:t>
            </a:r>
            <a:r>
              <a:rPr lang="en-US" altLang="ja-JP" sz="2800" dirty="0" err="1" smtClean="0"/>
              <a:t>nếu</a:t>
            </a:r>
            <a:r>
              <a:rPr lang="en-US" altLang="ja-JP" sz="2800" dirty="0" smtClean="0"/>
              <a:t> CI </a:t>
            </a:r>
            <a:r>
              <a:rPr lang="en-US" altLang="ja-JP" sz="2800" dirty="0" smtClean="0">
                <a:cs typeface="Arial" panose="020B0604020202020204" pitchFamily="34" charset="0"/>
              </a:rPr>
              <a:t>≤ 3 </a:t>
            </a:r>
            <a:r>
              <a:rPr lang="en-US" altLang="ja-JP" sz="3200" dirty="0" smtClean="0">
                <a:cs typeface="Arial" panose="020B0604020202020204" pitchFamily="34" charset="0"/>
              </a:rPr>
              <a:t>L/min/m</a:t>
            </a:r>
            <a:r>
              <a:rPr lang="en-US" altLang="ja-JP" sz="3200" baseline="30000" dirty="0" smtClean="0">
                <a:cs typeface="Arial" panose="020B0604020202020204" pitchFamily="34" charset="0"/>
              </a:rPr>
              <a:t>2</a:t>
            </a:r>
            <a:endParaRPr lang="en-US" altLang="ja-JP" sz="32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 err="1" smtClean="0"/>
              <a:t>Liều</a:t>
            </a:r>
            <a:r>
              <a:rPr lang="en-US" altLang="ja-JP" sz="3200" dirty="0" smtClean="0"/>
              <a:t>: </a:t>
            </a:r>
            <a:r>
              <a:rPr lang="en-US" altLang="ja-JP" sz="3600" dirty="0" smtClean="0"/>
              <a:t>2 – 20 </a:t>
            </a:r>
            <a:r>
              <a:rPr lang="el-GR" altLang="ja-JP" sz="3600" dirty="0" smtClean="0">
                <a:cs typeface="Arial" panose="020B0604020202020204" pitchFamily="34" charset="0"/>
              </a:rPr>
              <a:t>μ</a:t>
            </a:r>
            <a:r>
              <a:rPr lang="en-US" altLang="ja-JP" sz="3600" dirty="0" smtClean="0">
                <a:cs typeface="Arial" panose="020B0604020202020204" pitchFamily="34" charset="0"/>
              </a:rPr>
              <a:t>g/kg/</a:t>
            </a:r>
            <a:r>
              <a:rPr lang="en-US" altLang="ja-JP" sz="3600" dirty="0" err="1" smtClean="0">
                <a:cs typeface="Arial" panose="020B0604020202020204" pitchFamily="34" charset="0"/>
              </a:rPr>
              <a:t>phút</a:t>
            </a:r>
            <a:r>
              <a:rPr lang="en-US" altLang="ja-JP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Adrenaline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2800" dirty="0" err="1" smtClean="0"/>
              <a:t>Kích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thích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mạnh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cs typeface="Arial" panose="020B0604020202020204" pitchFamily="34" charset="0"/>
              </a:rPr>
              <a:t>α </a:t>
            </a:r>
            <a:r>
              <a:rPr lang="en-US" altLang="ja-JP" sz="2800" dirty="0" err="1" smtClean="0">
                <a:cs typeface="Arial" panose="020B0604020202020204" pitchFamily="34" charset="0"/>
              </a:rPr>
              <a:t>và</a:t>
            </a:r>
            <a:r>
              <a:rPr lang="en-US" altLang="ja-JP" sz="2800" dirty="0" smtClean="0">
                <a:cs typeface="Arial" panose="020B0604020202020204" pitchFamily="34" charset="0"/>
              </a:rPr>
              <a:t> β</a:t>
            </a:r>
          </a:p>
          <a:p>
            <a:pPr lvl="1" eaLnBrk="1" hangingPunct="1">
              <a:defRPr/>
            </a:pPr>
            <a:r>
              <a:rPr lang="en-US" altLang="ja-JP" sz="2400" dirty="0" err="1" smtClean="0"/>
              <a:t>Gây</a:t>
            </a:r>
            <a:r>
              <a:rPr lang="en-US" altLang="ja-JP" sz="2400" dirty="0" smtClean="0"/>
              <a:t> co </a:t>
            </a:r>
            <a:r>
              <a:rPr lang="en-US" altLang="ja-JP" sz="2400" dirty="0" err="1" smtClean="0"/>
              <a:t>mạch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↑ MAP</a:t>
            </a:r>
          </a:p>
          <a:p>
            <a:pPr lvl="1" eaLnBrk="1" hangingPunct="1">
              <a:defRPr/>
            </a:pP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↑ co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cơ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tăng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nhịp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 ↑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cung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lượng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endParaRPr lang="en-US" altLang="ja-JP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altLang="ja-JP" sz="2800" dirty="0" err="1" smtClean="0"/>
              <a:t>Chỉ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định</a:t>
            </a:r>
            <a:endParaRPr lang="en-US" altLang="ja-JP" sz="2800" dirty="0" smtClean="0"/>
          </a:p>
          <a:p>
            <a:pPr lvl="1" eaLnBrk="1" hangingPunct="1">
              <a:buFontTx/>
              <a:buNone/>
              <a:defRPr/>
            </a:pP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Tình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trạng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giảm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cung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lượng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tim</a:t>
            </a:r>
            <a:endParaRPr lang="en-US" altLang="ja-JP" sz="2400" dirty="0" smtClean="0"/>
          </a:p>
          <a:p>
            <a:pPr lvl="1" eaLnBrk="1" hangingPunct="1">
              <a:defRPr/>
            </a:pPr>
            <a:r>
              <a:rPr lang="en-US" altLang="ja-JP" sz="2400" dirty="0" err="1" smtClean="0"/>
              <a:t>Cấp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cứu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ngừng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tuần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hoàn</a:t>
            </a:r>
            <a:endParaRPr lang="en-US" altLang="ja-JP" sz="2400" dirty="0" smtClean="0"/>
          </a:p>
          <a:p>
            <a:pPr lvl="1" eaLnBrk="1" hangingPunct="1">
              <a:defRPr/>
            </a:pPr>
            <a:r>
              <a:rPr lang="en-US" altLang="ja-JP" sz="2400" dirty="0" err="1" smtClean="0"/>
              <a:t>Cấp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cứu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phản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vệ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9423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Noradrenaline</a:t>
            </a:r>
          </a:p>
        </p:txBody>
      </p:sp>
      <p:sp>
        <p:nvSpPr>
          <p:cNvPr id="30725" name="Rectangle 1029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2800" dirty="0" err="1" smtClean="0"/>
              <a:t>Kích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thích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mạnh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cs typeface="Arial" panose="020B0604020202020204" pitchFamily="34" charset="0"/>
              </a:rPr>
              <a:t>α</a:t>
            </a:r>
            <a:r>
              <a:rPr lang="en-US" altLang="ja-JP" sz="28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và</a:t>
            </a:r>
            <a:r>
              <a:rPr lang="en-US" altLang="ja-JP" sz="2800" dirty="0" smtClean="0">
                <a:cs typeface="Arial" panose="020B0604020202020204" pitchFamily="34" charset="0"/>
              </a:rPr>
              <a:t> β</a:t>
            </a:r>
            <a:r>
              <a:rPr lang="en-US" altLang="ja-JP" sz="28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và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ít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tác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dụng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trên</a:t>
            </a:r>
            <a:r>
              <a:rPr lang="en-US" altLang="ja-JP" sz="2800" dirty="0" smtClean="0">
                <a:cs typeface="Arial" panose="020B0604020202020204" pitchFamily="34" charset="0"/>
              </a:rPr>
              <a:t> β</a:t>
            </a:r>
            <a:r>
              <a:rPr lang="en-US" altLang="ja-JP" sz="2800" baseline="-25000" dirty="0" smtClean="0">
                <a:cs typeface="Arial" panose="020B0604020202020204" pitchFamily="34" charset="0"/>
              </a:rPr>
              <a:t>2</a:t>
            </a:r>
            <a:endParaRPr lang="en-US" altLang="ja-JP" sz="2800" dirty="0" smtClean="0"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ja-JP" sz="2400" dirty="0" err="1" smtClean="0">
                <a:cs typeface="Arial" panose="020B0604020202020204" pitchFamily="34" charset="0"/>
              </a:rPr>
              <a:t>Kích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thích</a:t>
            </a:r>
            <a:r>
              <a:rPr lang="en-US" altLang="ja-JP" sz="2400" dirty="0" smtClean="0">
                <a:cs typeface="Arial" panose="020B0604020202020204" pitchFamily="34" charset="0"/>
              </a:rPr>
              <a:t> α 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co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mạch</a:t>
            </a:r>
            <a:endParaRPr lang="en-US" altLang="ja-JP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Tác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β</a:t>
            </a:r>
            <a:r>
              <a:rPr lang="en-US" altLang="ja-JP" sz="2400" baseline="-25000" dirty="0" smtClean="0"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cân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bởi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phản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xạ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phế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vị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ít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ảnh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hưởng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đến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nhịp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cung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lượng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endParaRPr lang="en-US" altLang="ja-JP" sz="24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altLang="ja-JP" sz="2800" dirty="0" err="1" smtClean="0"/>
              <a:t>Chỉ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định</a:t>
            </a:r>
            <a:endParaRPr lang="en-US" altLang="ja-JP" sz="2800" dirty="0" smtClean="0"/>
          </a:p>
          <a:p>
            <a:pPr lvl="1" eaLnBrk="1" hangingPunct="1">
              <a:defRPr/>
            </a:pPr>
            <a:r>
              <a:rPr lang="en-US" altLang="ja-JP" sz="2400" dirty="0" err="1" smtClean="0"/>
              <a:t>Tác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dụng</a:t>
            </a:r>
            <a:r>
              <a:rPr lang="en-US" altLang="ja-JP" sz="2400" dirty="0" smtClean="0"/>
              <a:t> co </a:t>
            </a:r>
            <a:r>
              <a:rPr lang="en-US" altLang="ja-JP" sz="2400" dirty="0" err="1" smtClean="0"/>
              <a:t>mạch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tuyệt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vời</a:t>
            </a:r>
            <a:endParaRPr lang="en-US" altLang="ja-JP" sz="2400" dirty="0" smtClean="0"/>
          </a:p>
          <a:p>
            <a:pPr eaLnBrk="1" hangingPunct="1">
              <a:defRPr/>
            </a:pPr>
            <a:r>
              <a:rPr lang="en-US" altLang="ja-JP" sz="2800" dirty="0" err="1" smtClean="0"/>
              <a:t>Liều</a:t>
            </a:r>
            <a:r>
              <a:rPr lang="en-US" altLang="ja-JP" sz="2800" dirty="0" smtClean="0"/>
              <a:t>:  </a:t>
            </a:r>
            <a:r>
              <a:rPr lang="en-US" altLang="ja-JP" sz="3200" dirty="0" smtClean="0"/>
              <a:t>0.5 – 30 </a:t>
            </a:r>
            <a:r>
              <a:rPr lang="el-GR" altLang="ja-JP" sz="3200" dirty="0" smtClean="0">
                <a:cs typeface="Arial" panose="020B0604020202020204" pitchFamily="34" charset="0"/>
              </a:rPr>
              <a:t>μ</a:t>
            </a:r>
            <a:r>
              <a:rPr lang="en-US" altLang="ja-JP" sz="3200" dirty="0" smtClean="0">
                <a:cs typeface="Arial" panose="020B0604020202020204" pitchFamily="34" charset="0"/>
              </a:rPr>
              <a:t>g/</a:t>
            </a:r>
            <a:r>
              <a:rPr lang="en-US" altLang="ja-JP" sz="3200" dirty="0" err="1" smtClean="0">
                <a:cs typeface="Arial" panose="020B0604020202020204" pitchFamily="34" charset="0"/>
              </a:rPr>
              <a:t>phút</a:t>
            </a:r>
            <a:endParaRPr lang="el-GR" altLang="ja-JP" sz="2800" dirty="0" smtClean="0">
              <a:cs typeface="Arial" panose="020B0604020202020204" pitchFamily="34" charset="0"/>
            </a:endParaRPr>
          </a:p>
        </p:txBody>
      </p:sp>
      <p:pic>
        <p:nvPicPr>
          <p:cNvPr id="203780" name="Picture 1028" descr="norepinephrine_br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962400"/>
            <a:ext cx="1597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Phenylephrine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Kích thích chọn lọc </a:t>
            </a: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cs typeface="Arial" panose="020B0604020202020204" pitchFamily="34" charset="0"/>
              </a:rPr>
              <a:t>α</a:t>
            </a:r>
            <a:r>
              <a:rPr lang="en-US" altLang="ja-JP" sz="2800" baseline="-25000" smtClean="0">
                <a:effectLst>
                  <a:outerShdw blurRad="38100" dist="38100" dir="2700000" algn="tl">
                    <a:srgbClr val="2A5B7F"/>
                  </a:outerShdw>
                </a:effectLst>
                <a:cs typeface="Arial" panose="020B0604020202020204" pitchFamily="34" charset="0"/>
              </a:rPr>
              <a:t>1</a:t>
            </a:r>
            <a:endParaRPr lang="en-US" altLang="ja-JP" sz="2800" smtClean="0">
              <a:effectLst>
                <a:outerShdw blurRad="38100" dist="38100" dir="2700000" algn="tl">
                  <a:srgbClr val="2A5B7F"/>
                </a:outerShdw>
              </a:effectLst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sym typeface="Wingdings" panose="05000000000000000000" pitchFamily="2" charset="2"/>
              </a:rPr>
              <a:t>Co mạch  ↑SVR</a:t>
            </a: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Khi huyết áp tăng, phản xạ phế vị </a:t>
            </a: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sym typeface="Wingdings" panose="05000000000000000000" pitchFamily="2" charset="2"/>
              </a:rPr>
              <a:t> ↓nhịp tim</a:t>
            </a:r>
          </a:p>
          <a:p>
            <a:pPr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Thuốc chỉ có tác dụng trên α – không ↑ co cơ tim</a:t>
            </a: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Trong sốc phân bố </a:t>
            </a: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sym typeface="Wingdings" panose="05000000000000000000" pitchFamily="2" charset="2"/>
              </a:rPr>
              <a:t> tăng công tim</a:t>
            </a: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sym typeface="Wingdings" panose="05000000000000000000" pitchFamily="2" charset="2"/>
              </a:rPr>
              <a:t>Phục hồi MAP mà không kèm ↑co cơ tim  ↓C.O.</a:t>
            </a:r>
            <a:endParaRPr lang="en-US" altLang="ja-JP" sz="2000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5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Phenylephrine</a:t>
            </a: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z="32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Chỉ định</a:t>
            </a:r>
          </a:p>
          <a:p>
            <a:pPr lvl="1"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Tụt huyết áp liên quan đến gây mê</a:t>
            </a:r>
          </a:p>
          <a:p>
            <a:pPr lvl="1"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Sốc tủy</a:t>
            </a:r>
          </a:p>
          <a:p>
            <a:pPr lvl="1" eaLnBrk="1" hangingPunct="1">
              <a:defRPr/>
            </a:pPr>
            <a:r>
              <a:rPr lang="vi-VN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Ư</a:t>
            </a: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u điểm khi có nhịp tim nhanh</a:t>
            </a:r>
          </a:p>
          <a:p>
            <a:pPr lvl="2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Khi các thuốc khác gây loạn nhịp tim</a:t>
            </a:r>
          </a:p>
        </p:txBody>
      </p:sp>
    </p:spTree>
    <p:extLst>
      <p:ext uri="{BB962C8B-B14F-4D97-AF65-F5344CB8AC3E}">
        <p14:creationId xmlns:p14="http://schemas.microsoft.com/office/powerpoint/2010/main" val="30022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Isoproterenol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2800" dirty="0" err="1" smtClean="0"/>
              <a:t>Kích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thích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mạnh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không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chọn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lọc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cs typeface="Arial" panose="020B0604020202020204" pitchFamily="34" charset="0"/>
              </a:rPr>
              <a:t>β</a:t>
            </a:r>
          </a:p>
          <a:p>
            <a:pPr lvl="1" eaLnBrk="1" hangingPunct="1">
              <a:defRPr/>
            </a:pPr>
            <a:r>
              <a:rPr lang="en-US" altLang="ja-JP" sz="2400" dirty="0" err="1" smtClean="0">
                <a:cs typeface="Arial" panose="020B0604020202020204" pitchFamily="34" charset="0"/>
              </a:rPr>
              <a:t>Tác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dụng</a:t>
            </a:r>
            <a:r>
              <a:rPr lang="en-US" altLang="ja-JP" sz="2400" dirty="0" smtClean="0">
                <a:cs typeface="Arial" panose="020B0604020202020204" pitchFamily="34" charset="0"/>
              </a:rPr>
              <a:t> co </a:t>
            </a:r>
            <a:r>
              <a:rPr lang="en-US" altLang="ja-JP" sz="2400" dirty="0" err="1" smtClean="0">
                <a:cs typeface="Arial" panose="020B0604020202020204" pitchFamily="34" charset="0"/>
              </a:rPr>
              <a:t>cơ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tim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và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tăng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nhịp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tim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↑CO</a:t>
            </a:r>
          </a:p>
          <a:p>
            <a:pPr eaLnBrk="1" hangingPunct="1">
              <a:defRPr/>
            </a:pPr>
            <a:endParaRPr lang="en-US" altLang="ja-JP" sz="1800" dirty="0" smtClean="0"/>
          </a:p>
          <a:p>
            <a:pPr eaLnBrk="1" hangingPunct="1">
              <a:defRPr/>
            </a:pPr>
            <a:r>
              <a:rPr lang="en-US" altLang="ja-JP" sz="2800" dirty="0" err="1" smtClean="0"/>
              <a:t>Chỉ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định</a:t>
            </a:r>
            <a:endParaRPr lang="en-US" altLang="ja-JP" sz="2800" dirty="0" smtClean="0"/>
          </a:p>
          <a:p>
            <a:pPr lvl="1" eaLnBrk="1" hangingPunct="1">
              <a:defRPr/>
            </a:pPr>
            <a:r>
              <a:rPr lang="en-US" altLang="ja-JP" sz="2400" dirty="0" err="1" smtClean="0"/>
              <a:t>Điều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trị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tạm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thời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nhịp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tim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chậm</a:t>
            </a:r>
            <a:endParaRPr lang="en-US" altLang="ja-JP" sz="2400" dirty="0" smtClean="0"/>
          </a:p>
          <a:p>
            <a:pPr lvl="1" eaLnBrk="1" hangingPunct="1">
              <a:defRPr/>
            </a:pPr>
            <a:r>
              <a:rPr lang="en-US" altLang="ja-JP" sz="2400" dirty="0" smtClean="0"/>
              <a:t>“</a:t>
            </a:r>
            <a:r>
              <a:rPr lang="en-US" altLang="ja-JP" sz="2400" dirty="0" err="1" smtClean="0"/>
              <a:t>Tạo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nhịp</a:t>
            </a:r>
            <a:r>
              <a:rPr lang="en-US" altLang="ja-JP" sz="2400" dirty="0" smtClean="0"/>
              <a:t>” </a:t>
            </a:r>
            <a:r>
              <a:rPr lang="en-US" altLang="ja-JP" sz="2400" dirty="0" err="1" smtClean="0"/>
              <a:t>trong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xoắn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đỉnh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7790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Vasopressin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Hormone chống bài niệu</a:t>
            </a: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Thụ thể V</a:t>
            </a:r>
            <a:r>
              <a:rPr lang="en-US" altLang="ja-JP" sz="2400" baseline="-250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2 </a:t>
            </a: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tại ống thận </a:t>
            </a: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sym typeface="Wingdings" panose="05000000000000000000" pitchFamily="2" charset="2"/>
              </a:rPr>
              <a:t> tái hấp thu nước</a:t>
            </a:r>
            <a:endParaRPr lang="en-US" altLang="ja-JP" sz="2400" smtClean="0">
              <a:effectLst>
                <a:outerShdw blurRad="38100" dist="38100" dir="2700000" algn="tl">
                  <a:srgbClr val="2A5B7F"/>
                </a:outerShdw>
              </a:effectLst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Hormone quan trọng trong stress</a:t>
            </a: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Thụ thể V</a:t>
            </a:r>
            <a:r>
              <a:rPr lang="en-US" altLang="ja-JP" sz="2400" baseline="-250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1</a:t>
            </a: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 trên mạch máu </a:t>
            </a: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sym typeface="Wingdings" panose="05000000000000000000" pitchFamily="2" charset="2"/>
              </a:rPr>
              <a:t> co mạch</a:t>
            </a: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sym typeface="Wingdings" panose="05000000000000000000" pitchFamily="2" charset="2"/>
              </a:rPr>
              <a:t>Thụ thể V</a:t>
            </a:r>
            <a:r>
              <a:rPr lang="en-US" altLang="ja-JP" sz="2400" baseline="-250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sym typeface="Wingdings" panose="05000000000000000000" pitchFamily="2" charset="2"/>
              </a:rPr>
              <a:t>3</a:t>
            </a: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sym typeface="Wingdings" panose="05000000000000000000" pitchFamily="2" charset="2"/>
              </a:rPr>
              <a:t> trên tuyến yên  tiết ACTH</a:t>
            </a:r>
          </a:p>
          <a:p>
            <a:pPr eaLnBrk="1" hangingPunct="1">
              <a:buFontTx/>
              <a:buNone/>
              <a:defRPr/>
            </a:pPr>
            <a:endParaRPr lang="en-US" altLang="ja-JP" sz="1800" smtClean="0">
              <a:effectLst>
                <a:outerShdw blurRad="38100" dist="38100" dir="2700000" algn="tl">
                  <a:srgbClr val="2A5B7F"/>
                </a:outerShdw>
              </a:effectLst>
              <a:ea typeface="ＭＳ Ｐゴシック" panose="020B0600070205080204" pitchFamily="50" charset="-128"/>
            </a:endParaRPr>
          </a:p>
          <a:p>
            <a:pPr lvl="1" eaLnBrk="1" hangingPunct="1">
              <a:defRPr/>
            </a:pPr>
            <a:r>
              <a:rPr lang="en-US" altLang="ja-JP" sz="2400" smtClean="0">
                <a:effectLst>
                  <a:outerShdw blurRad="38100" dist="38100" dir="2700000" algn="tl">
                    <a:srgbClr val="2A5B7F"/>
                  </a:outerShdw>
                </a:effectLst>
                <a:ea typeface="Arial Unicode MS"/>
                <a:cs typeface="Arial Unicode MS"/>
              </a:rPr>
              <a:t>↑ HA chỉ khi thiếu thể tích tương đối</a:t>
            </a:r>
          </a:p>
          <a:p>
            <a:pPr lvl="2" eaLnBrk="1" hangingPunct="1">
              <a:defRPr/>
            </a:pPr>
            <a:r>
              <a:rPr lang="en-US" altLang="ja-JP" sz="20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SIADH không gây tăng huyết áp</a:t>
            </a:r>
          </a:p>
        </p:txBody>
      </p:sp>
    </p:spTree>
    <p:extLst>
      <p:ext uri="{BB962C8B-B14F-4D97-AF65-F5344CB8AC3E}">
        <p14:creationId xmlns:p14="http://schemas.microsoft.com/office/powerpoint/2010/main" val="3852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Vasopressin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2800" dirty="0" err="1" smtClean="0">
                <a:latin typeface="+mj-lt"/>
              </a:rPr>
              <a:t>Chỉ</a:t>
            </a: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dirty="0" err="1" smtClean="0">
                <a:latin typeface="+mj-lt"/>
              </a:rPr>
              <a:t>định</a:t>
            </a:r>
            <a:endParaRPr lang="en-US" altLang="ja-JP" sz="280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ja-JP" sz="2400" dirty="0" err="1" smtClean="0">
                <a:latin typeface="+mj-lt"/>
              </a:rPr>
              <a:t>Không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đáp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ứng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với</a:t>
            </a:r>
            <a:r>
              <a:rPr lang="en-US" altLang="ja-JP" sz="2400" dirty="0" smtClean="0">
                <a:latin typeface="+mj-lt"/>
              </a:rPr>
              <a:t> catecholamine </a:t>
            </a:r>
            <a:r>
              <a:rPr lang="en-US" altLang="ja-JP" sz="2400" dirty="0" err="1" smtClean="0">
                <a:latin typeface="+mj-lt"/>
              </a:rPr>
              <a:t>trong</a:t>
            </a:r>
            <a:r>
              <a:rPr lang="en-US" altLang="ja-JP" sz="2400" dirty="0" smtClean="0">
                <a:latin typeface="+mj-lt"/>
              </a:rPr>
              <a:t> sepsis</a:t>
            </a:r>
          </a:p>
          <a:p>
            <a:pPr lvl="1" eaLnBrk="1" hangingPunct="1">
              <a:defRPr/>
            </a:pPr>
            <a:r>
              <a:rPr lang="en-US" altLang="ja-JP" sz="2400" dirty="0" err="1" smtClean="0">
                <a:latin typeface="+mj-lt"/>
              </a:rPr>
              <a:t>Ngừng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tuần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hoàn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không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đáp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ứng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với</a:t>
            </a:r>
            <a:r>
              <a:rPr lang="en-US" altLang="ja-JP" sz="2400" dirty="0" smtClean="0">
                <a:latin typeface="+mj-lt"/>
              </a:rPr>
              <a:t> Adrenaline</a:t>
            </a:r>
          </a:p>
          <a:p>
            <a:pPr lvl="1" eaLnBrk="1" hangingPunct="1">
              <a:defRPr/>
            </a:pPr>
            <a:r>
              <a:rPr lang="en-US" altLang="ja-JP" sz="2400" dirty="0" err="1" smtClean="0">
                <a:latin typeface="+mj-lt"/>
              </a:rPr>
              <a:t>Có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thể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tác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dụng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trong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sốc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ja-JP" altLang="en-US" sz="2400" dirty="0" smtClean="0">
                <a:latin typeface="+mj-lt"/>
              </a:rPr>
              <a:t>“</a:t>
            </a:r>
            <a:r>
              <a:rPr lang="en-US" altLang="ja-JP" sz="2400" dirty="0" err="1" smtClean="0">
                <a:latin typeface="+mj-lt"/>
              </a:rPr>
              <a:t>không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hồi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lang="en-US" altLang="ja-JP" sz="2400" dirty="0" err="1" smtClean="0">
                <a:latin typeface="+mj-lt"/>
              </a:rPr>
              <a:t>phục</a:t>
            </a:r>
            <a:r>
              <a:rPr lang="ja-JP" altLang="en-US" sz="2400" dirty="0" smtClean="0">
                <a:latin typeface="+mj-lt"/>
              </a:rPr>
              <a:t>”</a:t>
            </a:r>
            <a:endParaRPr lang="en-US" altLang="ja-JP" sz="24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ja-JP" sz="2800" dirty="0" err="1" smtClean="0">
                <a:latin typeface="+mj-lt"/>
              </a:rPr>
              <a:t>Liều</a:t>
            </a:r>
            <a:endParaRPr lang="en-US" altLang="ja-JP" sz="280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ja-JP" sz="2400" dirty="0" err="1" smtClean="0">
                <a:latin typeface="+mj-lt"/>
              </a:rPr>
              <a:t>Sốc</a:t>
            </a:r>
            <a:r>
              <a:rPr lang="en-US" altLang="ja-JP" sz="2400" dirty="0" smtClean="0">
                <a:latin typeface="+mj-lt"/>
              </a:rPr>
              <a:t> – </a:t>
            </a:r>
            <a:r>
              <a:rPr lang="en-US" altLang="ja-JP" sz="2400" dirty="0" err="1" smtClean="0">
                <a:latin typeface="+mj-lt"/>
              </a:rPr>
              <a:t>truyền</a:t>
            </a:r>
            <a:r>
              <a:rPr lang="en-US" altLang="ja-JP" sz="2400" dirty="0" smtClean="0">
                <a:latin typeface="+mj-lt"/>
              </a:rPr>
              <a:t> TM 0.01-0.05 U/</a:t>
            </a:r>
            <a:r>
              <a:rPr lang="en-US" altLang="ja-JP" sz="2400" dirty="0" err="1" smtClean="0">
                <a:latin typeface="+mj-lt"/>
              </a:rPr>
              <a:t>phút</a:t>
            </a:r>
            <a:endParaRPr lang="en-US" altLang="ja-JP" sz="2400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ja-JP" sz="2400" dirty="0" smtClean="0">
                <a:latin typeface="+mj-lt"/>
              </a:rPr>
              <a:t>ACLS – 40 U </a:t>
            </a:r>
            <a:r>
              <a:rPr lang="en-US" altLang="ja-JP" sz="2400" dirty="0" err="1" smtClean="0">
                <a:latin typeface="+mj-lt"/>
              </a:rPr>
              <a:t>tiêm</a:t>
            </a:r>
            <a:r>
              <a:rPr lang="en-US" altLang="ja-JP" sz="2400" dirty="0" smtClean="0">
                <a:latin typeface="+mj-lt"/>
              </a:rPr>
              <a:t> bolus</a:t>
            </a:r>
          </a:p>
        </p:txBody>
      </p:sp>
    </p:spTree>
    <p:extLst>
      <p:ext uri="{BB962C8B-B14F-4D97-AF65-F5344CB8AC3E}">
        <p14:creationId xmlns:p14="http://schemas.microsoft.com/office/powerpoint/2010/main" val="8998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64463" cy="13255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z="4000" cap="none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CÁC THỤ THỂ ADRENERGIC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87563"/>
            <a:ext cx="3829050" cy="3703637"/>
          </a:xfrm>
        </p:spPr>
        <p:txBody>
          <a:bodyPr/>
          <a:lstStyle/>
          <a:p>
            <a:pPr eaLnBrk="1" hangingPunct="1">
              <a:defRPr/>
            </a:pPr>
            <a:endParaRPr lang="en-US" altLang="ja-JP" sz="24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ja-JP" sz="2400" dirty="0" err="1" smtClean="0">
                <a:cs typeface="Arial" panose="020B0604020202020204" pitchFamily="34" charset="0"/>
              </a:rPr>
              <a:t>Thụ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thể</a:t>
            </a:r>
            <a:r>
              <a:rPr lang="en-US" altLang="ja-JP" sz="2400" dirty="0" smtClean="0">
                <a:cs typeface="Arial" panose="020B0604020202020204" pitchFamily="34" charset="0"/>
              </a:rPr>
              <a:t> α</a:t>
            </a:r>
            <a:r>
              <a:rPr lang="en-US" altLang="ja-JP" sz="24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2400" dirty="0" smtClean="0">
                <a:cs typeface="Arial" panose="020B0604020202020204" pitchFamily="34" charset="0"/>
              </a:rPr>
              <a:t> adrenergic</a:t>
            </a:r>
          </a:p>
          <a:p>
            <a:pPr eaLnBrk="1" hangingPunct="1">
              <a:defRPr/>
            </a:pPr>
            <a:endParaRPr lang="en-US" altLang="ja-JP" sz="1050" dirty="0" smtClean="0"/>
          </a:p>
          <a:p>
            <a:pPr eaLnBrk="1" hangingPunct="1">
              <a:defRPr/>
            </a:pPr>
            <a:r>
              <a:rPr lang="en-US" altLang="ja-JP" sz="2400" dirty="0" err="1" smtClean="0">
                <a:cs typeface="Arial" panose="020B0604020202020204" pitchFamily="34" charset="0"/>
              </a:rPr>
              <a:t>Thụ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thể</a:t>
            </a:r>
            <a:r>
              <a:rPr lang="en-US" altLang="ja-JP" sz="2400" dirty="0" smtClean="0">
                <a:cs typeface="Arial" panose="020B0604020202020204" pitchFamily="34" charset="0"/>
              </a:rPr>
              <a:t> β</a:t>
            </a:r>
            <a:r>
              <a:rPr lang="en-US" altLang="ja-JP" sz="24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2400" dirty="0" smtClean="0">
                <a:cs typeface="Arial" panose="020B0604020202020204" pitchFamily="34" charset="0"/>
              </a:rPr>
              <a:t> adrenergic</a:t>
            </a:r>
          </a:p>
          <a:p>
            <a:pPr eaLnBrk="1" hangingPunct="1">
              <a:defRPr/>
            </a:pPr>
            <a:endParaRPr lang="en-US" altLang="ja-JP" sz="1050" dirty="0" smtClean="0"/>
          </a:p>
          <a:p>
            <a:pPr eaLnBrk="1" hangingPunct="1">
              <a:defRPr/>
            </a:pPr>
            <a:r>
              <a:rPr lang="en-US" altLang="ja-JP" sz="2400" dirty="0" err="1" smtClean="0">
                <a:cs typeface="Arial" panose="020B0604020202020204" pitchFamily="34" charset="0"/>
              </a:rPr>
              <a:t>Thụ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thể</a:t>
            </a:r>
            <a:r>
              <a:rPr lang="en-US" altLang="ja-JP" sz="2400" dirty="0" smtClean="0">
                <a:cs typeface="Arial" panose="020B0604020202020204" pitchFamily="34" charset="0"/>
              </a:rPr>
              <a:t> β</a:t>
            </a:r>
            <a:r>
              <a:rPr lang="en-US" altLang="ja-JP" sz="2400" baseline="-25000" dirty="0" smtClean="0">
                <a:cs typeface="Arial" panose="020B0604020202020204" pitchFamily="34" charset="0"/>
              </a:rPr>
              <a:t>2</a:t>
            </a:r>
            <a:r>
              <a:rPr lang="en-US" altLang="ja-JP" sz="2400" dirty="0" smtClean="0">
                <a:cs typeface="Arial" panose="020B0604020202020204" pitchFamily="34" charset="0"/>
              </a:rPr>
              <a:t> adrenergic</a:t>
            </a:r>
          </a:p>
        </p:txBody>
      </p:sp>
      <p:pic>
        <p:nvPicPr>
          <p:cNvPr id="183300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2087563"/>
            <a:ext cx="4795837" cy="3779837"/>
          </a:xfrm>
        </p:spPr>
      </p:pic>
    </p:spTree>
    <p:extLst>
      <p:ext uri="{BB962C8B-B14F-4D97-AF65-F5344CB8AC3E}">
        <p14:creationId xmlns:p14="http://schemas.microsoft.com/office/powerpoint/2010/main" val="6423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z="40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CÁC THỤ THỂ ADRENERGIC</a:t>
            </a:r>
            <a:endParaRPr lang="en-US" altLang="ja-JP" sz="4000" cap="none" smtClean="0">
              <a:effectLst>
                <a:outerShdw blurRad="38100" dist="38100" dir="2700000" algn="tl">
                  <a:srgbClr val="2A5B7F"/>
                </a:outerShdw>
              </a:effectLst>
              <a:ea typeface="ＭＳ Ｐゴシック" panose="020B0600070205080204" pitchFamily="50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2800" dirty="0" err="1" smtClean="0">
                <a:cs typeface="Arial" panose="020B0604020202020204" pitchFamily="34" charset="0"/>
              </a:rPr>
              <a:t>Thụ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thể</a:t>
            </a:r>
            <a:r>
              <a:rPr lang="en-US" altLang="ja-JP" sz="2800" dirty="0" smtClean="0">
                <a:cs typeface="Arial" panose="020B0604020202020204" pitchFamily="34" charset="0"/>
              </a:rPr>
              <a:t> α</a:t>
            </a:r>
            <a:r>
              <a:rPr lang="en-US" altLang="ja-JP" sz="28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2800" dirty="0" smtClean="0">
                <a:cs typeface="Arial" panose="020B0604020202020204" pitchFamily="34" charset="0"/>
              </a:rPr>
              <a:t> adrenergic</a:t>
            </a:r>
          </a:p>
          <a:p>
            <a:pPr lvl="1" eaLnBrk="1" hangingPunct="1">
              <a:defRPr/>
            </a:pPr>
            <a:r>
              <a:rPr lang="en-US" altLang="ja-JP" sz="2400" dirty="0" smtClean="0">
                <a:cs typeface="Arial" panose="020B0604020202020204" pitchFamily="34" charset="0"/>
              </a:rPr>
              <a:t>Co </a:t>
            </a:r>
            <a:r>
              <a:rPr lang="en-US" altLang="ja-JP" sz="2400" dirty="0" err="1" smtClean="0">
                <a:cs typeface="Arial" panose="020B0604020202020204" pitchFamily="34" charset="0"/>
              </a:rPr>
              <a:t>mạch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tại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các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giường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mạch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máu</a:t>
            </a:r>
            <a:endParaRPr lang="en-US" altLang="ja-JP" sz="2400" dirty="0" smtClean="0"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ja-JP" sz="2400" dirty="0" smtClean="0"/>
              <a:t>Co </a:t>
            </a:r>
            <a:r>
              <a:rPr lang="en-US" altLang="ja-JP" sz="2400" dirty="0" err="1" smtClean="0"/>
              <a:t>cơ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trơn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tiểu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động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mạch</a:t>
            </a:r>
            <a:endParaRPr lang="en-US" altLang="ja-JP" sz="2400" dirty="0" smtClean="0"/>
          </a:p>
          <a:p>
            <a:pPr lvl="2" eaLnBrk="1" hangingPunct="1">
              <a:defRPr/>
            </a:pPr>
            <a:r>
              <a:rPr lang="en-US" altLang="ja-JP" sz="2000" dirty="0" smtClean="0"/>
              <a:t>Ở da, </a:t>
            </a:r>
            <a:r>
              <a:rPr lang="en-US" altLang="ja-JP" sz="2000" dirty="0" err="1" smtClean="0"/>
              <a:t>niêm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mạch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cơ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vân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và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thận</a:t>
            </a:r>
            <a:endParaRPr lang="en-US" altLang="ja-JP" sz="2000" dirty="0" smtClean="0"/>
          </a:p>
          <a:p>
            <a:pPr lvl="2" eaLnBrk="1" hangingPunct="1">
              <a:defRPr/>
            </a:pPr>
            <a:r>
              <a:rPr lang="en-US" altLang="ja-JP" sz="2000" u="sng" dirty="0" smtClean="0"/>
              <a:t>KHÔNG Ở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não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và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tim</a:t>
            </a:r>
            <a:endParaRPr lang="en-US" altLang="ja-JP" sz="2000" dirty="0" smtClean="0"/>
          </a:p>
          <a:p>
            <a:pPr lvl="1" eaLnBrk="1" hangingPunct="1">
              <a:defRPr/>
            </a:pPr>
            <a:r>
              <a:rPr lang="en-US" altLang="ja-JP" sz="2400" dirty="0" err="1" smtClean="0">
                <a:sym typeface="Wingdings" panose="05000000000000000000" pitchFamily="2" charset="2"/>
              </a:rPr>
              <a:t>Tăng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tính</a:t>
            </a:r>
            <a:r>
              <a:rPr lang="en-US" altLang="ja-JP" sz="2400" dirty="0" smtClean="0">
                <a:sym typeface="Wingdings" panose="05000000000000000000" pitchFamily="2" charset="2"/>
              </a:rPr>
              <a:t> co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bóp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cơ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tim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en-US" altLang="ja-JP" sz="2000" dirty="0" err="1" smtClean="0"/>
              <a:t>Ít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ảnh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hưởng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nhịp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tim</a:t>
            </a:r>
            <a:endParaRPr lang="en-US" altLang="ja-JP" sz="2000" dirty="0" smtClean="0"/>
          </a:p>
          <a:p>
            <a:pPr lvl="2" eaLnBrk="1" hangingPunct="1">
              <a:buFontTx/>
              <a:buNone/>
              <a:defRPr/>
            </a:pPr>
            <a:endParaRPr lang="en-US" altLang="ja-JP" sz="1800" dirty="0" smtClean="0"/>
          </a:p>
          <a:p>
            <a:pPr lvl="1" eaLnBrk="1" hangingPunct="1">
              <a:buFontTx/>
              <a:buNone/>
              <a:defRPr/>
            </a:pPr>
            <a:r>
              <a:rPr lang="en-US" altLang="ja-JP" sz="2400" dirty="0" smtClean="0">
                <a:sym typeface="Wingdings" panose="05000000000000000000" pitchFamily="2" charset="2"/>
              </a:rPr>
              <a:t> Noradrenaline, Adrenaline, +/- Dopamine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88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cap="none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CÁC GIƯỜNG MẠCH MÁU PHỤ THUỘC HUYẾT ÁP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2800" dirty="0" smtClean="0"/>
              <a:t>Tim </a:t>
            </a:r>
            <a:r>
              <a:rPr lang="en-US" altLang="ja-JP" sz="2800" dirty="0" err="1" smtClean="0"/>
              <a:t>và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não</a:t>
            </a:r>
            <a:r>
              <a:rPr lang="en-US" altLang="ja-JP" sz="2800" dirty="0" smtClean="0"/>
              <a:t>  (</a:t>
            </a:r>
            <a:r>
              <a:rPr lang="en-US" altLang="ja-JP" sz="2800" dirty="0" err="1" smtClean="0"/>
              <a:t>không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có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thụ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thể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cs typeface="Arial" panose="020B0604020202020204" pitchFamily="34" charset="0"/>
              </a:rPr>
              <a:t>α)</a:t>
            </a:r>
            <a:endParaRPr lang="en-US" altLang="ja-JP" sz="2800" dirty="0" smtClean="0"/>
          </a:p>
          <a:p>
            <a:pPr lvl="1" eaLnBrk="1" hangingPunct="1">
              <a:defRPr/>
            </a:pPr>
            <a:r>
              <a:rPr lang="en-US" altLang="ja-JP" sz="2400" dirty="0" smtClean="0">
                <a:cs typeface="Arial" panose="020B0604020202020204" pitchFamily="34" charset="0"/>
              </a:rPr>
              <a:t>↑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tốc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độ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dòng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máu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và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tăng</a:t>
            </a:r>
            <a:r>
              <a:rPr lang="en-US" altLang="ja-JP" sz="2400" dirty="0" smtClean="0">
                <a:cs typeface="Arial" panose="020B0604020202020204" pitchFamily="34" charset="0"/>
              </a:rPr>
              <a:t> HA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trung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bình</a:t>
            </a:r>
            <a:endParaRPr lang="en-US" altLang="ja-JP" sz="24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ja-JP" sz="2800" dirty="0" err="1" smtClean="0"/>
              <a:t>Ruột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và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thận</a:t>
            </a:r>
            <a:r>
              <a:rPr lang="en-US" altLang="ja-JP" sz="2800" dirty="0" smtClean="0"/>
              <a:t>  (</a:t>
            </a:r>
            <a:r>
              <a:rPr lang="en-US" altLang="ja-JP" sz="2800" dirty="0" err="1" smtClean="0"/>
              <a:t>có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thụ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thể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cs typeface="Arial" panose="020B0604020202020204" pitchFamily="34" charset="0"/>
              </a:rPr>
              <a:t>α)</a:t>
            </a:r>
          </a:p>
          <a:p>
            <a:pPr lvl="1" eaLnBrk="1" hangingPunct="1">
              <a:defRPr/>
            </a:pPr>
            <a:r>
              <a:rPr lang="en-US" altLang="ja-JP" sz="2400" dirty="0" smtClean="0">
                <a:cs typeface="Arial" panose="020B0604020202020204" pitchFamily="34" charset="0"/>
              </a:rPr>
              <a:t>↑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tốc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độ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dòng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máu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và</a:t>
            </a:r>
            <a:r>
              <a:rPr lang="en-US" altLang="ja-JP" sz="2400" dirty="0" smtClean="0">
                <a:cs typeface="Arial" panose="020B0604020202020204" pitchFamily="34" charset="0"/>
              </a:rPr>
              <a:t> HA </a:t>
            </a:r>
            <a:r>
              <a:rPr lang="en-US" altLang="ja-JP" sz="2400" dirty="0" err="1" smtClean="0">
                <a:cs typeface="Arial" panose="020B0604020202020204" pitchFamily="34" charset="0"/>
              </a:rPr>
              <a:t>trung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bình</a:t>
            </a:r>
            <a:r>
              <a:rPr lang="en-US" altLang="ja-JP" sz="2400" dirty="0" smtClean="0">
                <a:cs typeface="Arial" panose="020B0604020202020204" pitchFamily="34" charset="0"/>
              </a:rPr>
              <a:t> ↑ </a:t>
            </a:r>
            <a:r>
              <a:rPr lang="en-US" altLang="ja-JP" sz="2400" dirty="0" err="1" smtClean="0">
                <a:cs typeface="Arial" panose="020B0604020202020204" pitchFamily="34" charset="0"/>
              </a:rPr>
              <a:t>mức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nhẹ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US" altLang="ja-JP" sz="2400" dirty="0" err="1" smtClean="0">
                <a:cs typeface="Arial" panose="020B0604020202020204" pitchFamily="34" charset="0"/>
              </a:rPr>
              <a:t>Sau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</a:rPr>
              <a:t>đó</a:t>
            </a:r>
            <a:r>
              <a:rPr lang="en-US" altLang="ja-JP" sz="2400" dirty="0" smtClean="0">
                <a:cs typeface="Arial" panose="020B0604020202020204" pitchFamily="34" charset="0"/>
              </a:rPr>
              <a:t> co </a:t>
            </a:r>
            <a:r>
              <a:rPr lang="en-US" altLang="ja-JP" sz="2400" dirty="0" err="1" smtClean="0">
                <a:cs typeface="Arial" panose="020B0604020202020204" pitchFamily="34" charset="0"/>
              </a:rPr>
              <a:t>mạch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thiếu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máu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ruột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thiếu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máu</a:t>
            </a:r>
            <a:r>
              <a:rPr lang="en-US" altLang="ja-JP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thận</a:t>
            </a:r>
            <a:endParaRPr lang="en-US" altLang="ja-JP" sz="2000" dirty="0" smtClean="0"/>
          </a:p>
          <a:p>
            <a:pPr eaLnBrk="1" hangingPunct="1">
              <a:defRPr/>
            </a:pPr>
            <a:r>
              <a:rPr lang="en-US" altLang="ja-JP" sz="2800" dirty="0" smtClean="0"/>
              <a:t>2 </a:t>
            </a:r>
            <a:r>
              <a:rPr lang="en-US" altLang="ja-JP" sz="2800" dirty="0" err="1" smtClean="0"/>
              <a:t>nguyên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tắc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chính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khi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dùng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thuốc</a:t>
            </a:r>
            <a:r>
              <a:rPr lang="en-US" altLang="ja-JP" sz="2800" dirty="0" smtClean="0"/>
              <a:t> co </a:t>
            </a:r>
            <a:r>
              <a:rPr lang="en-US" altLang="ja-JP" sz="2800" dirty="0" err="1" smtClean="0"/>
              <a:t>mạch</a:t>
            </a:r>
            <a:endParaRPr lang="en-US" altLang="ja-JP" sz="2800" dirty="0" smtClean="0"/>
          </a:p>
          <a:p>
            <a:pPr lvl="1" eaLnBrk="1" hangingPunct="1">
              <a:defRPr/>
            </a:pPr>
            <a:r>
              <a:rPr lang="en-US" altLang="ja-JP" sz="2400" dirty="0" err="1" smtClean="0"/>
              <a:t>Đảm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bảo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đủ</a:t>
            </a:r>
            <a:r>
              <a:rPr lang="en-US" altLang="ja-JP" sz="2400" dirty="0" smtClean="0"/>
              <a:t> HA </a:t>
            </a:r>
            <a:r>
              <a:rPr lang="en-US" altLang="ja-JP" sz="2400" dirty="0" err="1" smtClean="0"/>
              <a:t>trung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bình</a:t>
            </a:r>
            <a:r>
              <a:rPr lang="en-US" altLang="ja-JP" sz="2400" dirty="0" smtClean="0"/>
              <a:t>  (MAP 65)</a:t>
            </a:r>
          </a:p>
          <a:p>
            <a:pPr lvl="1" eaLnBrk="1" hangingPunct="1">
              <a:defRPr/>
            </a:pPr>
            <a:r>
              <a:rPr lang="en-US" altLang="ja-JP" sz="2400" dirty="0" err="1" smtClean="0"/>
              <a:t>Quá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liều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giảm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tưới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máu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các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cơ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quan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quan</a:t>
            </a:r>
            <a:r>
              <a:rPr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trọng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040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z="40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CÁC THỤ THỂ ADRENERGIC</a:t>
            </a:r>
            <a:endParaRPr lang="en-US" altLang="ja-JP" sz="4000" cap="none" smtClean="0">
              <a:effectLst>
                <a:outerShdw blurRad="38100" dist="38100" dir="2700000" algn="tl">
                  <a:srgbClr val="2A5B7F"/>
                </a:outerShdw>
              </a:effectLst>
              <a:ea typeface="ＭＳ Ｐゴシック" panose="020B0600070205080204" pitchFamily="50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ja-JP" sz="12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ja-JP" sz="3200" dirty="0" err="1" smtClean="0">
                <a:cs typeface="Arial" panose="020B0604020202020204" pitchFamily="34" charset="0"/>
              </a:rPr>
              <a:t>Thụ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thể</a:t>
            </a:r>
            <a:r>
              <a:rPr lang="en-US" altLang="ja-JP" sz="3200" dirty="0" smtClean="0">
                <a:cs typeface="Arial" panose="020B0604020202020204" pitchFamily="34" charset="0"/>
              </a:rPr>
              <a:t> β</a:t>
            </a:r>
            <a:r>
              <a:rPr lang="en-US" altLang="ja-JP" sz="32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3200" dirty="0" smtClean="0">
                <a:cs typeface="Arial" panose="020B0604020202020204" pitchFamily="34" charset="0"/>
              </a:rPr>
              <a:t> adrenergic</a:t>
            </a:r>
          </a:p>
          <a:p>
            <a:pPr lvl="1" eaLnBrk="1" hangingPunct="1">
              <a:defRPr/>
            </a:pPr>
            <a:r>
              <a:rPr lang="en-US" altLang="ja-JP" sz="2800" dirty="0" err="1" smtClean="0">
                <a:cs typeface="Arial" panose="020B0604020202020204" pitchFamily="34" charset="0"/>
              </a:rPr>
              <a:t>Chủ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yếu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trên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cơ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 err="1" smtClean="0">
                <a:cs typeface="Arial" panose="020B0604020202020204" pitchFamily="34" charset="0"/>
              </a:rPr>
              <a:t>tim</a:t>
            </a:r>
            <a:endParaRPr lang="en-US" altLang="ja-JP" sz="2800" dirty="0" smtClean="0"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ja-JP" sz="2800" dirty="0" err="1" smtClean="0"/>
              <a:t>Tăng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lực</a:t>
            </a:r>
            <a:r>
              <a:rPr lang="en-US" altLang="ja-JP" sz="2800" dirty="0" smtClean="0"/>
              <a:t> co </a:t>
            </a:r>
            <a:r>
              <a:rPr lang="en-US" altLang="ja-JP" sz="2800" dirty="0" err="1" smtClean="0"/>
              <a:t>cơ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tim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và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tăng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nhịp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tim</a:t>
            </a:r>
            <a:endParaRPr lang="en-US" altLang="ja-JP" sz="2800" dirty="0" smtClean="0"/>
          </a:p>
          <a:p>
            <a:pPr lvl="1" eaLnBrk="1" hangingPunct="1">
              <a:defRPr/>
            </a:pPr>
            <a:endParaRPr lang="en-US" altLang="ja-JP" sz="2000" dirty="0" smtClean="0"/>
          </a:p>
          <a:p>
            <a:pPr lvl="1" eaLnBrk="1" hangingPunct="1">
              <a:buFontTx/>
              <a:buNone/>
              <a:defRPr/>
            </a:pPr>
            <a:r>
              <a:rPr lang="en-US" altLang="ja-JP" sz="2800" dirty="0" smtClean="0">
                <a:sym typeface="Wingdings" panose="05000000000000000000" pitchFamily="2" charset="2"/>
              </a:rPr>
              <a:t>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Dobutamine</a:t>
            </a:r>
            <a:r>
              <a:rPr lang="en-US" altLang="ja-JP" sz="2800" dirty="0" smtClean="0">
                <a:sym typeface="Wingdings" panose="05000000000000000000" pitchFamily="2" charset="2"/>
              </a:rPr>
              <a:t>, Isoproterenol, Adrenaline</a:t>
            </a:r>
          </a:p>
          <a:p>
            <a:pPr lvl="1" eaLnBrk="1" hangingPunct="1">
              <a:buFontTx/>
              <a:buNone/>
              <a:defRPr/>
            </a:pP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631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sz="40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CÁC THỤ THỂ ADRENERGIC</a:t>
            </a:r>
            <a:endParaRPr lang="en-US" altLang="ja-JP" sz="4000" cap="none" smtClean="0">
              <a:effectLst>
                <a:outerShdw blurRad="38100" dist="38100" dir="2700000" algn="tl">
                  <a:srgbClr val="2A5B7F"/>
                </a:outerShdw>
              </a:effectLst>
              <a:ea typeface="ＭＳ Ｐゴシック" panose="020B0600070205080204" pitchFamily="50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ja-JP" sz="1200" dirty="0" smtClean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ja-JP" sz="3200" dirty="0" err="1" smtClean="0">
                <a:cs typeface="Arial" panose="020B0604020202020204" pitchFamily="34" charset="0"/>
              </a:rPr>
              <a:t>Thụ</a:t>
            </a:r>
            <a:r>
              <a:rPr lang="en-US" altLang="ja-JP" sz="3200" dirty="0" smtClean="0"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cs typeface="Arial" panose="020B0604020202020204" pitchFamily="34" charset="0"/>
              </a:rPr>
              <a:t>thể</a:t>
            </a:r>
            <a:r>
              <a:rPr lang="en-US" altLang="ja-JP" sz="3200" dirty="0" smtClean="0">
                <a:cs typeface="Arial" panose="020B0604020202020204" pitchFamily="34" charset="0"/>
              </a:rPr>
              <a:t> β</a:t>
            </a:r>
            <a:r>
              <a:rPr lang="en-US" altLang="ja-JP" sz="3200" baseline="-25000" dirty="0" smtClean="0">
                <a:cs typeface="Arial" panose="020B0604020202020204" pitchFamily="34" charset="0"/>
              </a:rPr>
              <a:t>2</a:t>
            </a:r>
            <a:r>
              <a:rPr lang="en-US" altLang="ja-JP" sz="3200" dirty="0" smtClean="0">
                <a:cs typeface="Arial" panose="020B0604020202020204" pitchFamily="34" charset="0"/>
              </a:rPr>
              <a:t> adrenergic</a:t>
            </a:r>
          </a:p>
          <a:p>
            <a:pPr lvl="1" eaLnBrk="1" hangingPunct="1">
              <a:defRPr/>
            </a:pPr>
            <a:r>
              <a:rPr lang="en-US" altLang="ja-JP" sz="2800" dirty="0" err="1" smtClean="0"/>
              <a:t>Gây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giãn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cơ</a:t>
            </a:r>
            <a:r>
              <a:rPr lang="en-US" altLang="ja-JP" sz="2800" dirty="0" smtClean="0"/>
              <a:t>  (</a:t>
            </a:r>
            <a:r>
              <a:rPr lang="en-US" altLang="ja-JP" sz="2800" dirty="0" err="1" smtClean="0"/>
              <a:t>phế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quản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tử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cung</a:t>
            </a:r>
            <a:r>
              <a:rPr lang="en-US" altLang="ja-JP" sz="2800" dirty="0" smtClean="0"/>
              <a:t>)</a:t>
            </a:r>
          </a:p>
          <a:p>
            <a:pPr lvl="1" eaLnBrk="1" hangingPunct="1">
              <a:defRPr/>
            </a:pPr>
            <a:endParaRPr lang="en-US" altLang="ja-JP" sz="2000" dirty="0" smtClean="0"/>
          </a:p>
          <a:p>
            <a:pPr lvl="1" eaLnBrk="1" hangingPunct="1">
              <a:buFontTx/>
              <a:buNone/>
              <a:defRPr/>
            </a:pPr>
            <a:r>
              <a:rPr lang="en-US" altLang="ja-JP" sz="2800" dirty="0" smtClean="0">
                <a:sym typeface="Wingdings" panose="05000000000000000000" pitchFamily="2" charset="2"/>
              </a:rPr>
              <a:t> Terbutaline  (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giãn</a:t>
            </a:r>
            <a:r>
              <a:rPr lang="en-US" altLang="ja-JP" sz="2800" dirty="0" smtClean="0">
                <a:sym typeface="Wingdings" panose="05000000000000000000" pitchFamily="2" charset="2"/>
              </a:rPr>
              <a:t>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phế</a:t>
            </a:r>
            <a:r>
              <a:rPr lang="en-US" altLang="ja-JP" sz="2800" dirty="0" smtClean="0">
                <a:sym typeface="Wingdings" panose="05000000000000000000" pitchFamily="2" charset="2"/>
              </a:rPr>
              <a:t>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quản</a:t>
            </a:r>
            <a:r>
              <a:rPr lang="en-US" altLang="ja-JP" sz="2800" dirty="0" smtClean="0">
                <a:sym typeface="Wingdings" panose="05000000000000000000" pitchFamily="2" charset="2"/>
              </a:rPr>
              <a:t>,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giữ</a:t>
            </a:r>
            <a:r>
              <a:rPr lang="en-US" altLang="ja-JP" sz="2800" dirty="0" smtClean="0">
                <a:sym typeface="Wingdings" panose="05000000000000000000" pitchFamily="2" charset="2"/>
              </a:rPr>
              <a:t>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thai</a:t>
            </a:r>
            <a:r>
              <a:rPr lang="en-US" altLang="ja-JP" sz="2800" dirty="0" smtClean="0">
                <a:sym typeface="Wingdings" panose="05000000000000000000" pitchFamily="2" charset="2"/>
              </a:rPr>
              <a:t>)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9791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ja-JP" cap="none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</a:rPr>
              <a:t>CƠ CHẾ TÁC DỤNG CỦA CÁC THUỐC ADRENERGIC</a:t>
            </a:r>
          </a:p>
        </p:txBody>
      </p:sp>
      <p:graphicFrame>
        <p:nvGraphicFramePr>
          <p:cNvPr id="11516" name="Group 252"/>
          <p:cNvGraphicFramePr>
            <a:graphicFrameLocks noGrp="1"/>
          </p:cNvGraphicFramePr>
          <p:nvPr/>
        </p:nvGraphicFramePr>
        <p:xfrm>
          <a:off x="609600" y="1905000"/>
          <a:ext cx="8077200" cy="4064001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37453288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94426383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40495313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4059159952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58280165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Thuốc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co </a:t>
                      </a:r>
                      <a:r>
                        <a:rPr kumimoji="0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mạch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β</a:t>
                      </a:r>
                      <a:r>
                        <a:rPr kumimoji="0" lang="en-US" altLang="ja-JP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β</a:t>
                      </a:r>
                      <a:r>
                        <a:rPr kumimoji="0" lang="en-US" altLang="ja-JP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α</a:t>
                      </a:r>
                      <a:r>
                        <a:rPr kumimoji="0" lang="en-US" altLang="ja-JP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ja-JP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Tác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0" lang="en-US" altLang="ja-JP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dụng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4617446"/>
                  </a:ext>
                </a:extLst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Dopamine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↑CI,↑MAP,↑SVR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718935"/>
                  </a:ext>
                </a:extLst>
              </a:tr>
              <a:tr h="5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Dobutamine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↑↑CI, -/↑ MAP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86254"/>
                  </a:ext>
                </a:extLst>
              </a:tr>
              <a:tr h="5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Isoproterenol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↑↑HR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439857"/>
                  </a:ext>
                </a:extLst>
              </a:tr>
              <a:tr h="5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Noradrenaline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↑↑MAP, ↑↑SVR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5533372"/>
                  </a:ext>
                </a:extLst>
              </a:tr>
              <a:tr h="579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Adrenaline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↑↑CI, ↑MAP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5742311"/>
                  </a:ext>
                </a:extLst>
              </a:tr>
              <a:tr h="581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Phenylephrine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↑↑MAP, ↑↑SVR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80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64463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Dopamine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87563"/>
            <a:ext cx="4483100" cy="3703637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ja-JP" sz="2400" dirty="0" err="1" smtClean="0"/>
              <a:t>Tác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dụng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phụ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thuộc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vào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liều</a:t>
            </a:r>
            <a:endParaRPr lang="en-US" altLang="ja-JP" sz="2400" dirty="0" smtClean="0"/>
          </a:p>
          <a:p>
            <a:pPr eaLnBrk="1" hangingPunct="1">
              <a:defRPr/>
            </a:pPr>
            <a:r>
              <a:rPr lang="en-US" altLang="ja-JP" sz="2200" dirty="0" err="1" smtClean="0"/>
              <a:t>Liều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thấp</a:t>
            </a:r>
            <a:r>
              <a:rPr lang="en-US" altLang="ja-JP" sz="2200" dirty="0" smtClean="0"/>
              <a:t> (&lt; 5 </a:t>
            </a:r>
            <a:r>
              <a:rPr lang="en-US" altLang="ja-JP" sz="2200" dirty="0" err="1" smtClean="0">
                <a:cs typeface="Arial" panose="020B0604020202020204" pitchFamily="34" charset="0"/>
              </a:rPr>
              <a:t>μg</a:t>
            </a:r>
            <a:r>
              <a:rPr lang="en-US" altLang="ja-JP" sz="2200" dirty="0" smtClean="0">
                <a:cs typeface="Arial" panose="020B0604020202020204" pitchFamily="34" charset="0"/>
              </a:rPr>
              <a:t>/kg/</a:t>
            </a:r>
            <a:r>
              <a:rPr lang="en-US" altLang="ja-JP" sz="2200" dirty="0" err="1" smtClean="0">
                <a:cs typeface="Arial" panose="020B0604020202020204" pitchFamily="34" charset="0"/>
              </a:rPr>
              <a:t>phút</a:t>
            </a:r>
            <a:r>
              <a:rPr lang="en-US" altLang="ja-JP" sz="2200" dirty="0" smtClean="0">
                <a:cs typeface="Arial" panose="020B060402020202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en-US" altLang="ja-JP" sz="2000" dirty="0" err="1" smtClean="0">
                <a:cs typeface="Arial" panose="020B0604020202020204" pitchFamily="34" charset="0"/>
              </a:rPr>
              <a:t>Thụ</a:t>
            </a:r>
            <a:r>
              <a:rPr lang="en-US" altLang="ja-JP" sz="2000" dirty="0" smtClean="0"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cs typeface="Arial" panose="020B0604020202020204" pitchFamily="34" charset="0"/>
              </a:rPr>
              <a:t>thể</a:t>
            </a:r>
            <a:r>
              <a:rPr lang="en-US" altLang="ja-JP" sz="2000" dirty="0" smtClean="0">
                <a:cs typeface="Arial" panose="020B0604020202020204" pitchFamily="34" charset="0"/>
              </a:rPr>
              <a:t> dopaminergic</a:t>
            </a:r>
          </a:p>
          <a:p>
            <a:pPr eaLnBrk="1" hangingPunct="1">
              <a:defRPr/>
            </a:pPr>
            <a:r>
              <a:rPr lang="en-US" altLang="ja-JP" sz="2200" dirty="0" err="1" smtClean="0">
                <a:cs typeface="Arial" panose="020B0604020202020204" pitchFamily="34" charset="0"/>
              </a:rPr>
              <a:t>Liều</a:t>
            </a:r>
            <a:r>
              <a:rPr lang="en-US" altLang="ja-JP" sz="2200" dirty="0" smtClean="0">
                <a:cs typeface="Arial" panose="020B0604020202020204" pitchFamily="34" charset="0"/>
              </a:rPr>
              <a:t> </a:t>
            </a:r>
            <a:r>
              <a:rPr lang="en-US" altLang="ja-JP" sz="2200" dirty="0" err="1" smtClean="0">
                <a:cs typeface="Arial" panose="020B0604020202020204" pitchFamily="34" charset="0"/>
              </a:rPr>
              <a:t>trung</a:t>
            </a:r>
            <a:r>
              <a:rPr lang="en-US" altLang="ja-JP" sz="2200" dirty="0" smtClean="0">
                <a:cs typeface="Arial" panose="020B0604020202020204" pitchFamily="34" charset="0"/>
              </a:rPr>
              <a:t> </a:t>
            </a:r>
            <a:r>
              <a:rPr lang="en-US" altLang="ja-JP" sz="2200" dirty="0" err="1" smtClean="0">
                <a:cs typeface="Arial" panose="020B0604020202020204" pitchFamily="34" charset="0"/>
              </a:rPr>
              <a:t>bình</a:t>
            </a:r>
            <a:r>
              <a:rPr lang="en-US" altLang="ja-JP" sz="2200" dirty="0" smtClean="0">
                <a:cs typeface="Arial" panose="020B0604020202020204" pitchFamily="34" charset="0"/>
              </a:rPr>
              <a:t> (5-10 </a:t>
            </a:r>
            <a:r>
              <a:rPr lang="en-US" altLang="ja-JP" sz="2200" dirty="0" err="1" smtClean="0">
                <a:cs typeface="Arial" panose="020B0604020202020204" pitchFamily="34" charset="0"/>
              </a:rPr>
              <a:t>μg</a:t>
            </a:r>
            <a:r>
              <a:rPr lang="en-US" altLang="ja-JP" sz="2200" dirty="0" smtClean="0">
                <a:cs typeface="Arial" panose="020B0604020202020204" pitchFamily="34" charset="0"/>
              </a:rPr>
              <a:t>/kg/</a:t>
            </a:r>
            <a:r>
              <a:rPr lang="en-US" altLang="ja-JP" sz="2200" dirty="0" err="1" smtClean="0">
                <a:cs typeface="Arial" panose="020B0604020202020204" pitchFamily="34" charset="0"/>
              </a:rPr>
              <a:t>phút</a:t>
            </a:r>
            <a:r>
              <a:rPr lang="en-US" altLang="ja-JP" sz="2200" dirty="0" smtClean="0">
                <a:cs typeface="Arial" panose="020B060402020202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en-US" altLang="ja-JP" sz="2000" dirty="0" err="1" smtClean="0">
                <a:cs typeface="Arial" panose="020B0604020202020204" pitchFamily="34" charset="0"/>
              </a:rPr>
              <a:t>Kích</a:t>
            </a:r>
            <a:r>
              <a:rPr lang="en-US" altLang="ja-JP" sz="2000" dirty="0" smtClean="0"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cs typeface="Arial" panose="020B0604020202020204" pitchFamily="34" charset="0"/>
              </a:rPr>
              <a:t>thích</a:t>
            </a:r>
            <a:r>
              <a:rPr lang="en-US" altLang="ja-JP" sz="2000" dirty="0" smtClean="0">
                <a:cs typeface="Arial" panose="020B0604020202020204" pitchFamily="34" charset="0"/>
              </a:rPr>
              <a:t> β</a:t>
            </a:r>
            <a:r>
              <a:rPr lang="en-US" altLang="ja-JP" sz="20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3400" dirty="0" smtClean="0"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  <a:r>
              <a:rPr lang="en-US" altLang="ja-JP" sz="2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cung</a:t>
            </a:r>
            <a:r>
              <a:rPr lang="en-US" altLang="ja-JP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lượng</a:t>
            </a:r>
            <a:r>
              <a:rPr lang="en-US" altLang="ja-JP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20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tim</a:t>
            </a:r>
            <a:endParaRPr lang="en-US" altLang="ja-JP" sz="20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altLang="ja-JP" sz="2200" dirty="0" err="1" smtClean="0"/>
              <a:t>Liều</a:t>
            </a:r>
            <a:r>
              <a:rPr lang="en-US" altLang="ja-JP" sz="2200" dirty="0" smtClean="0"/>
              <a:t> </a:t>
            </a:r>
            <a:r>
              <a:rPr lang="en-US" altLang="ja-JP" sz="2200" dirty="0" err="1" smtClean="0"/>
              <a:t>cao</a:t>
            </a:r>
            <a:r>
              <a:rPr lang="en-US" altLang="ja-JP" sz="2200" dirty="0" smtClean="0"/>
              <a:t> (&gt; 10 </a:t>
            </a:r>
            <a:r>
              <a:rPr lang="en-US" altLang="ja-JP" sz="2200" dirty="0" err="1" smtClean="0">
                <a:cs typeface="Arial" panose="020B0604020202020204" pitchFamily="34" charset="0"/>
              </a:rPr>
              <a:t>μg</a:t>
            </a:r>
            <a:r>
              <a:rPr lang="en-US" altLang="ja-JP" sz="2200" dirty="0" smtClean="0">
                <a:cs typeface="Arial" panose="020B0604020202020204" pitchFamily="34" charset="0"/>
              </a:rPr>
              <a:t>/kg/</a:t>
            </a:r>
            <a:r>
              <a:rPr lang="en-US" altLang="ja-JP" sz="2200" dirty="0" err="1" smtClean="0">
                <a:cs typeface="Arial" panose="020B0604020202020204" pitchFamily="34" charset="0"/>
              </a:rPr>
              <a:t>phút</a:t>
            </a:r>
            <a:r>
              <a:rPr lang="en-US" altLang="ja-JP" sz="2200" dirty="0" smtClean="0">
                <a:cs typeface="Arial" panose="020B0604020202020204" pitchFamily="34" charset="0"/>
              </a:rPr>
              <a:t>)</a:t>
            </a:r>
          </a:p>
          <a:p>
            <a:pPr lvl="1" eaLnBrk="1" hangingPunct="1">
              <a:defRPr/>
            </a:pPr>
            <a:r>
              <a:rPr lang="en-US" altLang="ja-JP" sz="2000" dirty="0" err="1" smtClean="0">
                <a:cs typeface="Arial" panose="020B0604020202020204" pitchFamily="34" charset="0"/>
              </a:rPr>
              <a:t>Kích</a:t>
            </a:r>
            <a:r>
              <a:rPr lang="en-US" altLang="ja-JP" sz="2000" dirty="0" smtClean="0"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cs typeface="Arial" panose="020B0604020202020204" pitchFamily="34" charset="0"/>
              </a:rPr>
              <a:t>thích</a:t>
            </a:r>
            <a:r>
              <a:rPr lang="en-US" altLang="ja-JP" sz="2000" dirty="0" smtClean="0">
                <a:cs typeface="Arial" panose="020B0604020202020204" pitchFamily="34" charset="0"/>
              </a:rPr>
              <a:t> α</a:t>
            </a:r>
            <a:r>
              <a:rPr lang="en-US" altLang="ja-JP" sz="2000" baseline="-25000" dirty="0" smtClean="0">
                <a:cs typeface="Arial" panose="020B0604020202020204" pitchFamily="34" charset="0"/>
              </a:rPr>
              <a:t>1</a:t>
            </a:r>
            <a:r>
              <a:rPr lang="en-US" altLang="ja-JP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3400" dirty="0" smtClean="0">
                <a:cs typeface="Arial" panose="020B0604020202020204" pitchFamily="34" charset="0"/>
                <a:sym typeface="Wingdings" panose="05000000000000000000" pitchFamily="2" charset="2"/>
              </a:rPr>
              <a:t>↑</a:t>
            </a:r>
            <a:r>
              <a:rPr lang="en-US" altLang="ja-JP" sz="2000" dirty="0" smtClean="0">
                <a:cs typeface="Arial" panose="020B0604020202020204" pitchFamily="34" charset="0"/>
                <a:sym typeface="Wingdings" panose="05000000000000000000" pitchFamily="2" charset="2"/>
              </a:rPr>
              <a:t> SVR</a:t>
            </a:r>
            <a:endParaRPr lang="en-US" altLang="ja-JP" sz="2000" dirty="0" smtClean="0"/>
          </a:p>
        </p:txBody>
      </p:sp>
      <p:pic>
        <p:nvPicPr>
          <p:cNvPr id="195588" name="Picture 4" descr="Dopamine%20vi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38455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Dopamine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altLang="ja-JP" sz="3200" smtClean="0">
                <a:effectLst>
                  <a:outerShdw blurRad="38100" dist="38100" dir="2700000" algn="tl">
                    <a:srgbClr val="2A5B7F"/>
                  </a:outerShdw>
                </a:effectLst>
                <a:ea typeface="Arial Unicode MS"/>
                <a:cs typeface="Arial Unicode MS"/>
              </a:rPr>
              <a:t>↑ MAP ước lượng </a:t>
            </a:r>
            <a:r>
              <a:rPr lang="en-US" altLang="ja-JP" sz="32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cs typeface="Arial" panose="020B0604020202020204" pitchFamily="34" charset="0"/>
              </a:rPr>
              <a:t>~ 25%</a:t>
            </a:r>
            <a:endParaRPr lang="en-US" altLang="ja-JP" smtClean="0">
              <a:effectLst>
                <a:outerShdw blurRad="38100" dist="38100" dir="2700000" algn="tl">
                  <a:srgbClr val="2A5B7F"/>
                </a:outerShdw>
              </a:effectLst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ja-JP" sz="32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cs typeface="Arial" panose="020B0604020202020204" pitchFamily="34" charset="0"/>
              </a:rPr>
              <a:t>Tác dụng phụ</a:t>
            </a:r>
          </a:p>
          <a:p>
            <a:pPr lvl="1"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cs typeface="Arial" panose="020B0604020202020204" pitchFamily="34" charset="0"/>
              </a:rPr>
              <a:t>Nhịp tim nhanh, rối loạn nhịp tim</a:t>
            </a:r>
          </a:p>
          <a:p>
            <a:pPr lvl="1"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ＭＳ Ｐゴシック" panose="020B0600070205080204" pitchFamily="50" charset="-128"/>
                <a:cs typeface="Arial" panose="020B0604020202020204" pitchFamily="34" charset="0"/>
              </a:rPr>
              <a:t>Thiếu máu cục bộ cơ tim do co mạch vành</a:t>
            </a:r>
          </a:p>
          <a:p>
            <a:pPr lvl="1" eaLnBrk="1" hangingPunct="1">
              <a:defRPr/>
            </a:pP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Arial Unicode MS"/>
                <a:cs typeface="Arial Unicode MS"/>
              </a:rPr>
              <a:t>↓ tưới máu lách </a:t>
            </a:r>
            <a:r>
              <a:rPr lang="en-US" altLang="ja-JP" sz="2800" smtClean="0">
                <a:effectLst>
                  <a:outerShdw blurRad="38100" dist="38100" dir="2700000" algn="tl">
                    <a:srgbClr val="2A5B7F"/>
                  </a:outerShdw>
                </a:effectLst>
                <a:ea typeface="Arial Unicode MS"/>
                <a:cs typeface="Arial Unicode MS"/>
                <a:sym typeface="Wingdings" panose="05000000000000000000" pitchFamily="2" charset="2"/>
              </a:rPr>
              <a:t> suy đa phủ tạng</a:t>
            </a:r>
            <a:endParaRPr lang="en-US" altLang="ja-JP" sz="2800" smtClean="0">
              <a:effectLst>
                <a:outerShdw blurRad="38100" dist="38100" dir="2700000" algn="tl">
                  <a:srgbClr val="2A5B7F"/>
                </a:outerShdw>
              </a:effectLst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med_0194_slide">
  <a:themeElements>
    <a:clrScheme name="med_0194_slid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med_0194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ed_0194_slid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194_slid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194_slid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194_slid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194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194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194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194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med_0194_slide</Template>
  <TotalTime>3736</TotalTime>
  <Words>758</Words>
  <Application>Microsoft Office PowerPoint</Application>
  <PresentationFormat>On-screen Show (4:3)</PresentationFormat>
  <Paragraphs>168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med_0194_slide</vt:lpstr>
      <vt:lpstr>1_Default Design</vt:lpstr>
      <vt:lpstr>Damask</vt:lpstr>
      <vt:lpstr>Thuốc vận mạch                             Trình bầy. DS   Lê hải thu</vt:lpstr>
      <vt:lpstr>CÁC THỤ THỂ ADRENERGIC</vt:lpstr>
      <vt:lpstr>CÁC THỤ THỂ ADRENERGIC</vt:lpstr>
      <vt:lpstr>CÁC GIƯỜNG MẠCH MÁU PHỤ THUỘC HUYẾT ÁP</vt:lpstr>
      <vt:lpstr>CÁC THỤ THỂ ADRENERGIC</vt:lpstr>
      <vt:lpstr>CÁC THỤ THỂ ADRENERGIC</vt:lpstr>
      <vt:lpstr>CƠ CHẾ TÁC DỤNG CỦA CÁC THUỐC ADRENERGIC</vt:lpstr>
      <vt:lpstr>Dopamine</vt:lpstr>
      <vt:lpstr>Dopamine</vt:lpstr>
      <vt:lpstr>Dobutamine</vt:lpstr>
      <vt:lpstr>Adrenaline</vt:lpstr>
      <vt:lpstr>Noradrenaline</vt:lpstr>
      <vt:lpstr>Phenylephrine</vt:lpstr>
      <vt:lpstr>Phenylephrine</vt:lpstr>
      <vt:lpstr>Isoproterenol</vt:lpstr>
      <vt:lpstr>Vasopressin</vt:lpstr>
      <vt:lpstr>Vasopressin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Thanh</dc:creator>
  <cp:lastModifiedBy>AutoBVT</cp:lastModifiedBy>
  <cp:revision>259</cp:revision>
  <dcterms:created xsi:type="dcterms:W3CDTF">2012-05-31T06:21:00Z</dcterms:created>
  <dcterms:modified xsi:type="dcterms:W3CDTF">2019-11-18T01:47:36Z</dcterms:modified>
</cp:coreProperties>
</file>