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171C1F-7371-4CA3-AA78-A77191E3D1E1}" type="datetimeFigureOut">
              <a:rPr lang="en-US" smtClean="0"/>
              <a:t>01/12/2023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CE4ACA-ACC2-4B63-952F-2DF98CB847C8}" type="slidenum">
              <a:rPr lang="en-US" smtClean="0"/>
              <a:t>‹#›</a:t>
            </a:fld>
            <a:endParaRPr lang="en-US"/>
          </a:p>
        </p:txBody>
      </p:sp>
    </p:spTree>
    <p:extLst>
      <p:ext uri="{BB962C8B-B14F-4D97-AF65-F5344CB8AC3E}">
        <p14:creationId xmlns:p14="http://schemas.microsoft.com/office/powerpoint/2010/main" val="3306922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E4ACA-ACC2-4B63-952F-2DF98CB847C8}" type="slidenum">
              <a:rPr lang="en-US" smtClean="0"/>
              <a:t>6</a:t>
            </a:fld>
            <a:endParaRPr lang="en-US"/>
          </a:p>
        </p:txBody>
      </p:sp>
    </p:spTree>
    <p:extLst>
      <p:ext uri="{BB962C8B-B14F-4D97-AF65-F5344CB8AC3E}">
        <p14:creationId xmlns:p14="http://schemas.microsoft.com/office/powerpoint/2010/main" val="659027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6FFAF6-FF30-47E7-B356-DCABED916163}" type="datetimeFigureOut">
              <a:rPr lang="en-US" smtClean="0"/>
              <a:t>01/12/2023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80D96-04E3-4C6F-ACD4-97DCE2CB9BFE}"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FFAF6-FF30-47E7-B356-DCABED916163}" type="datetimeFigureOut">
              <a:rPr lang="en-US" smtClean="0"/>
              <a:t>01/12/2023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80D96-04E3-4C6F-ACD4-97DCE2CB9B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6FFAF6-FF30-47E7-B356-DCABED916163}" type="datetimeFigureOut">
              <a:rPr lang="en-US" smtClean="0"/>
              <a:t>01/12/2023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80D96-04E3-4C6F-ACD4-97DCE2CB9B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16FFAF6-FF30-47E7-B356-DCABED916163}" type="datetimeFigureOut">
              <a:rPr lang="en-US" smtClean="0"/>
              <a:t>01/12/2023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80D96-04E3-4C6F-ACD4-97DCE2CB9BF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6FFAF6-FF30-47E7-B356-DCABED916163}" type="datetimeFigureOut">
              <a:rPr lang="en-US" smtClean="0"/>
              <a:t>01/12/2023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80D96-04E3-4C6F-ACD4-97DCE2CB9B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16FFAF6-FF30-47E7-B356-DCABED916163}" type="datetimeFigureOut">
              <a:rPr lang="en-US" smtClean="0"/>
              <a:t>01/12/2023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80D96-04E3-4C6F-ACD4-97DCE2CB9BF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6FFAF6-FF30-47E7-B356-DCABED916163}" type="datetimeFigureOut">
              <a:rPr lang="en-US" smtClean="0"/>
              <a:t>01/12/2023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880D96-04E3-4C6F-ACD4-97DCE2CB9BF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6FFAF6-FF30-47E7-B356-DCABED916163}" type="datetimeFigureOut">
              <a:rPr lang="en-US" smtClean="0"/>
              <a:t>01/12/2023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880D96-04E3-4C6F-ACD4-97DCE2CB9B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FFAF6-FF30-47E7-B356-DCABED916163}" type="datetimeFigureOut">
              <a:rPr lang="en-US" smtClean="0"/>
              <a:t>01/12/2023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880D96-04E3-4C6F-ACD4-97DCE2CB9B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FFAF6-FF30-47E7-B356-DCABED916163}" type="datetimeFigureOut">
              <a:rPr lang="en-US" smtClean="0"/>
              <a:t>01/12/2023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80D96-04E3-4C6F-ACD4-97DCE2CB9B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FFAF6-FF30-47E7-B356-DCABED916163}" type="datetimeFigureOut">
              <a:rPr lang="en-US" smtClean="0"/>
              <a:t>01/12/2023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80D96-04E3-4C6F-ACD4-97DCE2CB9BFE}"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16FFAF6-FF30-47E7-B356-DCABED916163}" type="datetimeFigureOut">
              <a:rPr lang="en-US" smtClean="0"/>
              <a:t>01/12/2023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1880D96-04E3-4C6F-ACD4-97DCE2CB9B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077200" cy="5562600"/>
          </a:xfrm>
        </p:spPr>
        <p:txBody>
          <a:bodyPr>
            <a:normAutofit/>
          </a:bodyPr>
          <a:lstStyle/>
          <a:p>
            <a:endParaRPr lang="en-US" smtClean="0"/>
          </a:p>
          <a:p>
            <a:endParaRPr lang="en-US"/>
          </a:p>
          <a:p>
            <a:pPr lvl="0" algn="ctr">
              <a:lnSpc>
                <a:spcPct val="115000"/>
              </a:lnSpc>
              <a:spcBef>
                <a:spcPts val="1125"/>
              </a:spcBef>
              <a:spcAft>
                <a:spcPts val="375"/>
              </a:spcAft>
            </a:pPr>
            <a:endParaRPr lang="en-US" sz="2400" b="1" kern="1800" spc="-75" smtClean="0">
              <a:solidFill>
                <a:srgbClr val="444444"/>
              </a:solidFill>
              <a:latin typeface="Times New Roman" pitchFamily="18" charset="0"/>
              <a:ea typeface="Times New Roman"/>
              <a:cs typeface="Times New Roman" pitchFamily="18" charset="0"/>
            </a:endParaRPr>
          </a:p>
          <a:p>
            <a:pPr lvl="0" algn="ctr">
              <a:lnSpc>
                <a:spcPct val="115000"/>
              </a:lnSpc>
              <a:spcBef>
                <a:spcPts val="1125"/>
              </a:spcBef>
              <a:spcAft>
                <a:spcPts val="375"/>
              </a:spcAft>
            </a:pPr>
            <a:endParaRPr lang="en-US" sz="2400" b="1" kern="1800" spc="-75">
              <a:solidFill>
                <a:srgbClr val="444444"/>
              </a:solidFill>
              <a:latin typeface="Times New Roman" pitchFamily="18" charset="0"/>
              <a:ea typeface="Times New Roman"/>
              <a:cs typeface="Times New Roman" pitchFamily="18" charset="0"/>
            </a:endParaRPr>
          </a:p>
          <a:p>
            <a:pPr lvl="0" algn="ctr">
              <a:lnSpc>
                <a:spcPct val="115000"/>
              </a:lnSpc>
              <a:spcBef>
                <a:spcPts val="1125"/>
              </a:spcBef>
              <a:spcAft>
                <a:spcPts val="375"/>
              </a:spcAft>
            </a:pPr>
            <a:endParaRPr lang="en-US" sz="2400" b="1" kern="1800" spc="-75" smtClean="0">
              <a:solidFill>
                <a:srgbClr val="444444"/>
              </a:solidFill>
              <a:latin typeface="Times New Roman" pitchFamily="18" charset="0"/>
              <a:ea typeface="Times New Roman"/>
              <a:cs typeface="Times New Roman" pitchFamily="18" charset="0"/>
            </a:endParaRPr>
          </a:p>
          <a:p>
            <a:pPr lvl="0" algn="ctr">
              <a:lnSpc>
                <a:spcPct val="115000"/>
              </a:lnSpc>
              <a:spcBef>
                <a:spcPts val="1125"/>
              </a:spcBef>
              <a:spcAft>
                <a:spcPts val="375"/>
              </a:spcAft>
            </a:pPr>
            <a:r>
              <a:rPr lang="en-US" sz="2400" b="1" kern="1800" spc="-75" smtClean="0">
                <a:solidFill>
                  <a:srgbClr val="444444"/>
                </a:solidFill>
                <a:latin typeface="Times New Roman" pitchFamily="18" charset="0"/>
                <a:ea typeface="Times New Roman"/>
                <a:cs typeface="Times New Roman" pitchFamily="18" charset="0"/>
              </a:rPr>
              <a:t>PK/PD và một số cân nhắc trong liệu pháp kháng sinh</a:t>
            </a:r>
            <a:endParaRPr lang="en-US" sz="2400" smtClean="0">
              <a:solidFill>
                <a:prstClr val="black">
                  <a:tint val="75000"/>
                </a:prstClr>
              </a:solidFill>
              <a:latin typeface="Times New Roman" pitchFamily="18" charset="0"/>
              <a:ea typeface="Calibri"/>
              <a:cs typeface="Times New Roman" pitchFamily="18" charset="0"/>
            </a:endParaRPr>
          </a:p>
          <a:p>
            <a:pPr algn="ctr"/>
            <a:endParaRPr lang="en-US" sz="2400" smtClean="0">
              <a:latin typeface="Times New Roman" pitchFamily="18" charset="0"/>
              <a:cs typeface="Times New Roman" pitchFamily="18" charset="0"/>
            </a:endParaRPr>
          </a:p>
          <a:p>
            <a:endParaRPr lang="en-US" sz="1400" smtClean="0"/>
          </a:p>
          <a:p>
            <a:endParaRPr lang="en-US" smtClean="0"/>
          </a:p>
          <a:p>
            <a:endParaRPr lang="en-US"/>
          </a:p>
        </p:txBody>
      </p:sp>
    </p:spTree>
    <p:extLst>
      <p:ext uri="{BB962C8B-B14F-4D97-AF65-F5344CB8AC3E}">
        <p14:creationId xmlns:p14="http://schemas.microsoft.com/office/powerpoint/2010/main" val="267634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3566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849086" y="15641"/>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rgbClr val="353535"/>
                </a:solidFill>
                <a:effectLst/>
                <a:latin typeface="Segoe UI" panose="020B0502040204020203" pitchFamily="34" charset="0"/>
                <a:ea typeface="Times New Roman" panose="02020603050405020304" pitchFamily="18" charset="0"/>
                <a:cs typeface="Segoe UI" panose="020B0502040204020203" pitchFamily="34" charset="0"/>
              </a:rPr>
              <a:t>Bảng 4: C</a:t>
            </a:r>
            <a:r>
              <a:rPr kumimoji="0" lang="en-US" altLang="en-US" sz="1100" b="1" i="0" u="none" strike="noStrike" cap="none" normalizeH="0" baseline="0" smtClean="0">
                <a:ln>
                  <a:noFill/>
                </a:ln>
                <a:solidFill>
                  <a:srgbClr val="353535"/>
                </a:solidFill>
                <a:effectLst/>
                <a:latin typeface="Calibri" panose="020F0502020204030204" pitchFamily="34" charset="0"/>
                <a:ea typeface="Times New Roman" panose="02020603050405020304" pitchFamily="18" charset="0"/>
                <a:cs typeface="Segoe UI" panose="020B0502040204020203" pitchFamily="34" charset="0"/>
              </a:rPr>
              <a:t>á</a:t>
            </a:r>
            <a:r>
              <a:rPr kumimoji="0" lang="en-US" altLang="en-US" sz="1100" b="1" i="0" u="none" strike="noStrike" cap="none" normalizeH="0" baseline="0" smtClean="0">
                <a:ln>
                  <a:noFill/>
                </a:ln>
                <a:solidFill>
                  <a:srgbClr val="353535"/>
                </a:solidFill>
                <a:effectLst/>
                <a:latin typeface="Segoe UI" panose="020B0502040204020203" pitchFamily="34" charset="0"/>
                <a:ea typeface="Times New Roman" panose="02020603050405020304" pitchFamily="18" charset="0"/>
                <a:cs typeface="Segoe UI" panose="020B0502040204020203" pitchFamily="34" charset="0"/>
              </a:rPr>
              <a:t>c bệnh nhiễm khuẩn cần điều trị trong thời gian d</a:t>
            </a:r>
            <a:r>
              <a:rPr kumimoji="0" lang="en-US" altLang="en-US" sz="1100" b="1" i="0" u="none" strike="noStrike" cap="none" normalizeH="0" baseline="0" smtClean="0">
                <a:ln>
                  <a:noFill/>
                </a:ln>
                <a:solidFill>
                  <a:srgbClr val="353535"/>
                </a:solidFill>
                <a:effectLst/>
                <a:latin typeface="Calibri" panose="020F0502020204030204" pitchFamily="34" charset="0"/>
                <a:ea typeface="Times New Roman" panose="02020603050405020304" pitchFamily="18" charset="0"/>
                <a:cs typeface="Segoe UI" panose="020B0502040204020203" pitchFamily="34" charset="0"/>
              </a:rPr>
              <a:t>à</a:t>
            </a:r>
            <a:r>
              <a:rPr kumimoji="0" lang="en-US" altLang="en-US" sz="1100" b="1" i="0" u="none" strike="noStrike" cap="none" normalizeH="0" baseline="0" smtClean="0">
                <a:ln>
                  <a:noFill/>
                </a:ln>
                <a:solidFill>
                  <a:srgbClr val="353535"/>
                </a:solidFill>
                <a:effectLst/>
                <a:latin typeface="Segoe UI" panose="020B0502040204020203" pitchFamily="34" charset="0"/>
                <a:ea typeface="Times New Roman" panose="02020603050405020304" pitchFamily="18" charset="0"/>
                <a:cs typeface="Segoe UI" panose="020B0502040204020203" pitchFamily="34" charset="0"/>
              </a:rPr>
              <a:t>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959409488"/>
              </p:ext>
            </p:extLst>
          </p:nvPr>
        </p:nvGraphicFramePr>
        <p:xfrm>
          <a:off x="990600" y="769484"/>
          <a:ext cx="7162800" cy="6088516"/>
        </p:xfrm>
        <a:graphic>
          <a:graphicData uri="http://schemas.openxmlformats.org/drawingml/2006/table">
            <a:tbl>
              <a:tblPr firstRow="1" firstCol="1" bandRow="1">
                <a:tableStyleId>{5C22544A-7EE6-4342-B048-85BDC9FD1C3A}</a:tableStyleId>
              </a:tblPr>
              <a:tblGrid>
                <a:gridCol w="1951404"/>
                <a:gridCol w="5211396"/>
              </a:tblGrid>
              <a:tr h="105493">
                <a:tc>
                  <a:txBody>
                    <a:bodyPr/>
                    <a:lstStyle/>
                    <a:p>
                      <a:pPr>
                        <a:lnSpc>
                          <a:spcPct val="115000"/>
                        </a:lnSpc>
                        <a:spcAft>
                          <a:spcPts val="0"/>
                        </a:spcAft>
                      </a:pPr>
                      <a:r>
                        <a:rPr lang="en-US" sz="800" dirty="0" err="1">
                          <a:effectLst/>
                          <a:latin typeface="Times New Roman" panose="02020603050405020304" pitchFamily="18" charset="0"/>
                          <a:cs typeface="Times New Roman" panose="02020603050405020304" pitchFamily="18" charset="0"/>
                        </a:rPr>
                        <a:t>Liệu</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pháp</a:t>
                      </a:r>
                      <a:endParaRPr lang="en-US" sz="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Các bệnh nhiễm khuẩn</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r>
              <a:tr h="987087">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3 tuần</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Bệnh hột xoài (Lymphogranuloma venereum)</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Giang mai (giai đoạn muộn)</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H. pylori</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Viêm tuyến tiền liệt mạn tính</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r>
              <a:tr h="1651038">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4 tuần</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c>
                  <a:txBody>
                    <a:bodyPr/>
                    <a:lstStyle/>
                    <a:p>
                      <a:pPr>
                        <a:lnSpc>
                          <a:spcPct val="115000"/>
                        </a:lnSpc>
                        <a:spcAft>
                          <a:spcPts val="0"/>
                        </a:spcAft>
                      </a:pPr>
                      <a:r>
                        <a:rPr lang="en-US" sz="800" dirty="0" err="1">
                          <a:effectLst/>
                          <a:latin typeface="Times New Roman" panose="02020603050405020304" pitchFamily="18" charset="0"/>
                          <a:cs typeface="Times New Roman" panose="02020603050405020304" pitchFamily="18" charset="0"/>
                        </a:rPr>
                        <a:t>Viêm</a:t>
                      </a:r>
                      <a:r>
                        <a:rPr lang="en-US" sz="800" dirty="0">
                          <a:effectLst/>
                          <a:latin typeface="Times New Roman" panose="02020603050405020304" pitchFamily="18" charset="0"/>
                          <a:cs typeface="Times New Roman" panose="02020603050405020304" pitchFamily="18" charset="0"/>
                        </a:rPr>
                        <a:t> tai </a:t>
                      </a:r>
                      <a:r>
                        <a:rPr lang="en-US" sz="800" dirty="0" err="1">
                          <a:effectLst/>
                          <a:latin typeface="Times New Roman" panose="02020603050405020304" pitchFamily="18" charset="0"/>
                          <a:cs typeface="Times New Roman" panose="02020603050405020304" pitchFamily="18" charset="0"/>
                        </a:rPr>
                        <a:t>giữa</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mạn</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tính</a:t>
                      </a:r>
                      <a:endParaRPr lang="en-US" sz="800" dirty="0">
                        <a:effectLst/>
                        <a:latin typeface="Times New Roman" panose="02020603050405020304" pitchFamily="18" charset="0"/>
                        <a:cs typeface="Times New Roman" panose="02020603050405020304" pitchFamily="18" charset="0"/>
                      </a:endParaRPr>
                    </a:p>
                    <a:p>
                      <a:pPr>
                        <a:lnSpc>
                          <a:spcPct val="115000"/>
                        </a:lnSpc>
                        <a:spcAft>
                          <a:spcPts val="1500"/>
                        </a:spcAft>
                      </a:pPr>
                      <a:r>
                        <a:rPr lang="en-US" sz="800" dirty="0" err="1">
                          <a:effectLst/>
                          <a:latin typeface="Times New Roman" panose="02020603050405020304" pitchFamily="18" charset="0"/>
                          <a:cs typeface="Times New Roman" panose="02020603050405020304" pitchFamily="18" charset="0"/>
                        </a:rPr>
                        <a:t>Viêm</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xoang</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mạn</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tính</a:t>
                      </a:r>
                      <a:endParaRPr lang="en-US" sz="800" dirty="0">
                        <a:effectLst/>
                        <a:latin typeface="Times New Roman" panose="02020603050405020304" pitchFamily="18" charset="0"/>
                        <a:cs typeface="Times New Roman" panose="02020603050405020304" pitchFamily="18" charset="0"/>
                      </a:endParaRPr>
                    </a:p>
                    <a:p>
                      <a:pPr>
                        <a:lnSpc>
                          <a:spcPct val="115000"/>
                        </a:lnSpc>
                        <a:spcAft>
                          <a:spcPts val="1500"/>
                        </a:spcAft>
                      </a:pPr>
                      <a:r>
                        <a:rPr lang="en-US" sz="800" dirty="0" err="1">
                          <a:effectLst/>
                          <a:latin typeface="Times New Roman" panose="02020603050405020304" pitchFamily="18" charset="0"/>
                          <a:cs typeface="Times New Roman" panose="02020603050405020304" pitchFamily="18" charset="0"/>
                        </a:rPr>
                        <a:t>Viêm</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tủy</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xương</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cấp</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tính</a:t>
                      </a:r>
                      <a:endParaRPr lang="en-US" sz="800" dirty="0">
                        <a:effectLst/>
                        <a:latin typeface="Times New Roman" panose="02020603050405020304" pitchFamily="18" charset="0"/>
                        <a:cs typeface="Times New Roman" panose="02020603050405020304" pitchFamily="18" charset="0"/>
                      </a:endParaRPr>
                    </a:p>
                    <a:p>
                      <a:pPr>
                        <a:lnSpc>
                          <a:spcPct val="115000"/>
                        </a:lnSpc>
                        <a:spcAft>
                          <a:spcPts val="1500"/>
                        </a:spcAft>
                      </a:pPr>
                      <a:r>
                        <a:rPr lang="en-US" sz="800" dirty="0" err="1">
                          <a:effectLst/>
                          <a:latin typeface="Times New Roman" panose="02020603050405020304" pitchFamily="18" charset="0"/>
                          <a:cs typeface="Times New Roman" panose="02020603050405020304" pitchFamily="18" charset="0"/>
                        </a:rPr>
                        <a:t>Viêm</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bể</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thận</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mạn</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tính</a:t>
                      </a:r>
                      <a:endParaRPr lang="en-US" sz="800" dirty="0">
                        <a:effectLst/>
                        <a:latin typeface="Times New Roman" panose="02020603050405020304" pitchFamily="18" charset="0"/>
                        <a:cs typeface="Times New Roman" panose="02020603050405020304" pitchFamily="18" charset="0"/>
                      </a:endParaRPr>
                    </a:p>
                    <a:p>
                      <a:pPr>
                        <a:lnSpc>
                          <a:spcPct val="115000"/>
                        </a:lnSpc>
                        <a:spcAft>
                          <a:spcPts val="1500"/>
                        </a:spcAft>
                      </a:pPr>
                      <a:r>
                        <a:rPr lang="en-US" sz="800" dirty="0" err="1">
                          <a:effectLst/>
                          <a:latin typeface="Times New Roman" panose="02020603050405020304" pitchFamily="18" charset="0"/>
                          <a:cs typeface="Times New Roman" panose="02020603050405020304" pitchFamily="18" charset="0"/>
                        </a:rPr>
                        <a:t>Apxe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não</a:t>
                      </a:r>
                      <a:endParaRPr lang="en-US" sz="800" dirty="0">
                        <a:effectLst/>
                        <a:latin typeface="Times New Roman" panose="02020603050405020304" pitchFamily="18" charset="0"/>
                        <a:cs typeface="Times New Roman" panose="02020603050405020304" pitchFamily="18" charset="0"/>
                      </a:endParaRPr>
                    </a:p>
                    <a:p>
                      <a:pPr>
                        <a:lnSpc>
                          <a:spcPct val="115000"/>
                        </a:lnSpc>
                        <a:spcAft>
                          <a:spcPts val="1500"/>
                        </a:spcAft>
                      </a:pPr>
                      <a:r>
                        <a:rPr lang="en-US" sz="800" dirty="0" err="1">
                          <a:effectLst/>
                          <a:latin typeface="Times New Roman" panose="02020603050405020304" pitchFamily="18" charset="0"/>
                          <a:cs typeface="Times New Roman" panose="02020603050405020304" pitchFamily="18" charset="0"/>
                        </a:rPr>
                        <a:t>SBE</a:t>
                      </a:r>
                      <a:endParaRPr lang="en-US" sz="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r>
              <a:tr h="421642">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4-6 tuần</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Viêm nội tâm mạc nhiễm khuẩn cấp tính (S . aureus, Listeria, enterococcal)</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Viêm tủy xương mạn tính</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r>
              <a:tr h="655111">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3 tháng</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Apxe phổi</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Bệnh melioidosis</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Bệnh bartonella</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r>
              <a:tr h="1319062">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6 tháng</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Lao phổi</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Lao ngoài phổi</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Nhiễm Actinomyces</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Nhiễm nocardia</a:t>
                      </a:r>
                    </a:p>
                    <a:p>
                      <a:pPr>
                        <a:lnSpc>
                          <a:spcPct val="115000"/>
                        </a:lnSpc>
                        <a:spcAft>
                          <a:spcPts val="1500"/>
                        </a:spcAft>
                      </a:pPr>
                      <a:r>
                        <a:rPr lang="en-US" sz="800">
                          <a:effectLst/>
                          <a:latin typeface="Times New Roman" panose="02020603050405020304" pitchFamily="18" charset="0"/>
                          <a:cs typeface="Times New Roman" panose="02020603050405020304" pitchFamily="18" charset="0"/>
                        </a:rPr>
                        <a:t>Các nhiễm khuẩn liên quan vật liệu thay thế, vật liệu cấy ghép nhân tạo*</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r>
              <a:tr h="182390">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12 tháng</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Bệnh Whipple</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r>
              <a:tr h="0">
                <a:tc>
                  <a:txBody>
                    <a:bodyPr/>
                    <a:lstStyle/>
                    <a:p>
                      <a:pPr>
                        <a:lnSpc>
                          <a:spcPct val="115000"/>
                        </a:lnSpc>
                        <a:spcAft>
                          <a:spcPts val="0"/>
                        </a:spcAft>
                      </a:pPr>
                      <a:r>
                        <a:rPr lang="en-US" sz="800">
                          <a:effectLst/>
                          <a:latin typeface="Times New Roman" panose="02020603050405020304" pitchFamily="18" charset="0"/>
                          <a:cs typeface="Times New Roman" panose="02020603050405020304" pitchFamily="18" charset="0"/>
                        </a:rPr>
                        <a:t>Trên 12 tháng</a:t>
                      </a:r>
                      <a:endParaRPr lang="en-US"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c>
                  <a:txBody>
                    <a:bodyPr/>
                    <a:lstStyle/>
                    <a:p>
                      <a:pPr>
                        <a:lnSpc>
                          <a:spcPct val="115000"/>
                        </a:lnSpc>
                        <a:spcAft>
                          <a:spcPts val="0"/>
                        </a:spcAft>
                      </a:pPr>
                      <a:r>
                        <a:rPr lang="en-US" sz="800" dirty="0" err="1">
                          <a:effectLst/>
                          <a:latin typeface="Times New Roman" panose="02020603050405020304" pitchFamily="18" charset="0"/>
                          <a:cs typeface="Times New Roman" panose="02020603050405020304" pitchFamily="18" charset="0"/>
                        </a:rPr>
                        <a:t>Bệnh</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phong</a:t>
                      </a:r>
                      <a:endParaRPr lang="en-US" sz="800" dirty="0">
                        <a:effectLst/>
                        <a:latin typeface="Times New Roman" panose="02020603050405020304" pitchFamily="18" charset="0"/>
                        <a:cs typeface="Times New Roman" panose="02020603050405020304" pitchFamily="18" charset="0"/>
                      </a:endParaRPr>
                    </a:p>
                    <a:p>
                      <a:pPr>
                        <a:lnSpc>
                          <a:spcPct val="115000"/>
                        </a:lnSpc>
                        <a:spcAft>
                          <a:spcPts val="1500"/>
                        </a:spcAft>
                      </a:pPr>
                      <a:r>
                        <a:rPr lang="en-US" sz="800" dirty="0">
                          <a:effectLst/>
                          <a:latin typeface="Times New Roman" panose="02020603050405020304" pitchFamily="18" charset="0"/>
                          <a:cs typeface="Times New Roman" panose="02020603050405020304" pitchFamily="18" charset="0"/>
                        </a:rPr>
                        <a:t>HIV</a:t>
                      </a:r>
                    </a:p>
                    <a:p>
                      <a:pPr>
                        <a:lnSpc>
                          <a:spcPct val="115000"/>
                        </a:lnSpc>
                        <a:spcAft>
                          <a:spcPts val="1500"/>
                        </a:spcAft>
                      </a:pPr>
                      <a:r>
                        <a:rPr lang="en-US" sz="800" dirty="0" err="1">
                          <a:effectLst/>
                          <a:latin typeface="Times New Roman" panose="02020603050405020304" pitchFamily="18" charset="0"/>
                          <a:cs typeface="Times New Roman" panose="02020603050405020304" pitchFamily="18" charset="0"/>
                        </a:rPr>
                        <a:t>Sốt</a:t>
                      </a:r>
                      <a:r>
                        <a:rPr lang="en-US" sz="800" dirty="0">
                          <a:effectLst/>
                          <a:latin typeface="Times New Roman" panose="02020603050405020304" pitchFamily="18" charset="0"/>
                          <a:cs typeface="Times New Roman" panose="02020603050405020304" pitchFamily="18" charset="0"/>
                        </a:rPr>
                        <a:t> Q (</a:t>
                      </a:r>
                      <a:r>
                        <a:rPr lang="en-US" sz="800" dirty="0" err="1">
                          <a:effectLst/>
                          <a:latin typeface="Times New Roman" panose="02020603050405020304" pitchFamily="18" charset="0"/>
                          <a:cs typeface="Times New Roman" panose="02020603050405020304" pitchFamily="18" charset="0"/>
                        </a:rPr>
                        <a:t>SBE</a:t>
                      </a:r>
                      <a:r>
                        <a:rPr lang="en-US" sz="800" dirty="0">
                          <a:effectLst/>
                          <a:latin typeface="Times New Roman" panose="02020603050405020304" pitchFamily="18" charset="0"/>
                          <a:cs typeface="Times New Roman" panose="02020603050405020304" pitchFamily="18" charset="0"/>
                        </a:rPr>
                        <a:t>/</a:t>
                      </a:r>
                      <a:r>
                        <a:rPr lang="en-US" sz="800" dirty="0" err="1">
                          <a:effectLst/>
                          <a:latin typeface="Times New Roman" panose="02020603050405020304" pitchFamily="18" charset="0"/>
                          <a:cs typeface="Times New Roman" panose="02020603050405020304" pitchFamily="18" charset="0"/>
                        </a:rPr>
                        <a:t>PVE</a:t>
                      </a:r>
                      <a:r>
                        <a:rPr lang="en-US" sz="800" dirty="0">
                          <a:effectLst/>
                          <a:latin typeface="Times New Roman" panose="02020603050405020304" pitchFamily="18" charset="0"/>
                          <a:cs typeface="Times New Roman" panose="02020603050405020304" pitchFamily="18" charset="0"/>
                        </a:rPr>
                        <a:t>)</a:t>
                      </a:r>
                      <a:endParaRPr lang="en-US" sz="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9085" marR="79085" marT="26362" marB="26362" anchor="ctr"/>
                </a:tc>
              </a:tr>
            </a:tbl>
          </a:graphicData>
        </a:graphic>
      </p:graphicFrame>
    </p:spTree>
    <p:extLst>
      <p:ext uri="{BB962C8B-B14F-4D97-AF65-F5344CB8AC3E}">
        <p14:creationId xmlns:p14="http://schemas.microsoft.com/office/powerpoint/2010/main" val="969859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sz="1400" b="1" dirty="0" err="1">
                <a:latin typeface="Times New Roman" panose="02020603050405020304" pitchFamily="18" charset="0"/>
                <a:cs typeface="Times New Roman" panose="02020603050405020304" pitchFamily="18" charset="0"/>
              </a:rPr>
              <a:t>Tài</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liệu</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tham</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khảo</a:t>
            </a:r>
            <a:endParaRPr lang="en-US" sz="1400" dirty="0">
              <a:latin typeface="Times New Roman" panose="02020603050405020304" pitchFamily="18" charset="0"/>
              <a:cs typeface="Times New Roman" panose="02020603050405020304" pitchFamily="18" charset="0"/>
            </a:endParaRPr>
          </a:p>
          <a:p>
            <a:pPr lvl="0">
              <a:buAutoNum type="arabicPeriod"/>
            </a:pPr>
            <a:r>
              <a:rPr lang="en-US" sz="1400" dirty="0" smtClean="0">
                <a:latin typeface="Times New Roman" panose="02020603050405020304" pitchFamily="18" charset="0"/>
                <a:cs typeface="Times New Roman" panose="02020603050405020304" pitchFamily="18" charset="0"/>
              </a:rPr>
              <a:t>Burke </a:t>
            </a:r>
            <a:r>
              <a:rPr lang="en-US" sz="1400" dirty="0">
                <a:latin typeface="Times New Roman" panose="02020603050405020304" pitchFamily="18" charset="0"/>
                <a:cs typeface="Times New Roman" panose="02020603050405020304" pitchFamily="18" charset="0"/>
              </a:rPr>
              <a:t>A. Cunha &amp; Cheston B. Cunha (2015). Chapter 1. Overview of Antimicrobial Therapy. In Burke A. Cunha, MD, </a:t>
            </a:r>
            <a:r>
              <a:rPr lang="en-US" sz="1400" dirty="0" err="1">
                <a:latin typeface="Times New Roman" panose="02020603050405020304" pitchFamily="18" charset="0"/>
                <a:cs typeface="Times New Roman" panose="02020603050405020304" pitchFamily="18" charset="0"/>
              </a:rPr>
              <a:t>MACP</a:t>
            </a:r>
            <a:r>
              <a:rPr lang="en-US" sz="1400" dirty="0">
                <a:latin typeface="Times New Roman" panose="02020603050405020304" pitchFamily="18" charset="0"/>
                <a:cs typeface="Times New Roman" panose="02020603050405020304" pitchFamily="18" charset="0"/>
              </a:rPr>
              <a:t>. </a:t>
            </a:r>
            <a:r>
              <a:rPr lang="en-US" sz="1400" i="1" dirty="0">
                <a:latin typeface="Times New Roman" panose="02020603050405020304" pitchFamily="18" charset="0"/>
                <a:cs typeface="Times New Roman" panose="02020603050405020304" pitchFamily="18" charset="0"/>
              </a:rPr>
              <a:t>Antibiotic essentials</a:t>
            </a:r>
            <a:r>
              <a:rPr lang="en-US" sz="1400" dirty="0">
                <a:latin typeface="Times New Roman" panose="02020603050405020304" pitchFamily="18" charset="0"/>
                <a:cs typeface="Times New Roman" panose="02020603050405020304" pitchFamily="18" charset="0"/>
              </a:rPr>
              <a:t>, Fourteenth Edition, </a:t>
            </a:r>
            <a:r>
              <a:rPr lang="en-US" sz="1400" dirty="0" err="1">
                <a:latin typeface="Times New Roman" panose="02020603050405020304" pitchFamily="18" charset="0"/>
                <a:cs typeface="Times New Roman" panose="02020603050405020304" pitchFamily="18" charset="0"/>
              </a:rPr>
              <a:t>Jaypee</a:t>
            </a:r>
            <a:r>
              <a:rPr lang="en-US" sz="1400" dirty="0">
                <a:latin typeface="Times New Roman" panose="02020603050405020304" pitchFamily="18" charset="0"/>
                <a:cs typeface="Times New Roman" panose="02020603050405020304" pitchFamily="18" charset="0"/>
              </a:rPr>
              <a:t> Brothers Medical Publishers (P) Ltd, New Delhi, </a:t>
            </a:r>
            <a:r>
              <a:rPr lang="en-US" sz="1400" dirty="0" smtClean="0">
                <a:latin typeface="Times New Roman" panose="02020603050405020304" pitchFamily="18" charset="0"/>
                <a:cs typeface="Times New Roman" panose="02020603050405020304" pitchFamily="18" charset="0"/>
              </a:rPr>
              <a:t>India.</a:t>
            </a:r>
          </a:p>
          <a:p>
            <a:pPr marL="0" lvl="0" indent="0">
              <a:buNone/>
            </a:pPr>
            <a:r>
              <a:rPr lang="en-US" sz="1400" b="1" dirty="0" smtClean="0">
                <a:latin typeface="Times New Roman" panose="02020603050405020304" pitchFamily="18" charset="0"/>
                <a:cs typeface="Times New Roman" panose="02020603050405020304" pitchFamily="18" charset="0"/>
              </a:rPr>
              <a:t>2.    </a:t>
            </a:r>
            <a:r>
              <a:rPr lang="en-US" sz="1400" dirty="0" smtClean="0">
                <a:latin typeface="Times New Roman" panose="02020603050405020304" pitchFamily="18" charset="0"/>
                <a:cs typeface="Times New Roman" panose="02020603050405020304" pitchFamily="18" charset="0"/>
              </a:rPr>
              <a:t>Conan MacDougall &amp; Jason </a:t>
            </a:r>
            <a:r>
              <a:rPr lang="en-US" sz="1400" dirty="0" err="1" smtClean="0">
                <a:latin typeface="Times New Roman" panose="02020603050405020304" pitchFamily="18" charset="0"/>
                <a:cs typeface="Times New Roman" panose="02020603050405020304" pitchFamily="18" charset="0"/>
              </a:rPr>
              <a:t>C.Gallagher</a:t>
            </a:r>
            <a:r>
              <a:rPr lang="en-US" sz="1400" dirty="0" smtClean="0">
                <a:latin typeface="Times New Roman" panose="02020603050405020304" pitchFamily="18" charset="0"/>
                <a:cs typeface="Times New Roman" panose="02020603050405020304" pitchFamily="18" charset="0"/>
              </a:rPr>
              <a:t> (2018). Chapter 3. Antibiotic Pharmacokinetics. In </a:t>
            </a:r>
            <a:r>
              <a:rPr lang="en-US" sz="1400" i="1" dirty="0" smtClean="0">
                <a:latin typeface="Times New Roman" panose="02020603050405020304" pitchFamily="18" charset="0"/>
                <a:cs typeface="Times New Roman" panose="02020603050405020304" pitchFamily="18" charset="0"/>
              </a:rPr>
              <a:t>Antibiotic Simplified</a:t>
            </a:r>
            <a:r>
              <a:rPr lang="en-US" sz="1400" dirty="0" smtClean="0">
                <a:latin typeface="Times New Roman" panose="02020603050405020304" pitchFamily="18" charset="0"/>
                <a:cs typeface="Times New Roman" panose="02020603050405020304" pitchFamily="18" charset="0"/>
              </a:rPr>
              <a:t>, Fourth Edition, Jones &amp; Bartlett Learning LLC, Burlington, MA.</a:t>
            </a:r>
          </a:p>
          <a:p>
            <a:pPr marL="0" lvl="0" indent="0">
              <a:buNone/>
            </a:pPr>
            <a:r>
              <a:rPr lang="en-US" sz="1400" b="1" dirty="0" smtClean="0">
                <a:latin typeface="Times New Roman" panose="02020603050405020304" pitchFamily="18" charset="0"/>
                <a:cs typeface="Times New Roman" panose="02020603050405020304" pitchFamily="18" charset="0"/>
              </a:rPr>
              <a:t>3.   </a:t>
            </a:r>
            <a:r>
              <a:rPr lang="en-US" sz="1400" dirty="0" err="1" smtClean="0">
                <a:latin typeface="Times New Roman" panose="02020603050405020304" pitchFamily="18" charset="0"/>
                <a:cs typeface="Times New Roman" panose="02020603050405020304" pitchFamily="18" charset="0"/>
              </a:rPr>
              <a:t>Bộ</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Y </a:t>
            </a:r>
            <a:r>
              <a:rPr lang="en-US" sz="1400" dirty="0" err="1">
                <a:latin typeface="Times New Roman" panose="02020603050405020304" pitchFamily="18" charset="0"/>
                <a:cs typeface="Times New Roman" panose="02020603050405020304" pitchFamily="18" charset="0"/>
              </a:rPr>
              <a:t>tế</a:t>
            </a:r>
            <a:r>
              <a:rPr lang="en-US" sz="1400" dirty="0">
                <a:latin typeface="Times New Roman" panose="02020603050405020304" pitchFamily="18" charset="0"/>
                <a:cs typeface="Times New Roman" panose="02020603050405020304" pitchFamily="18" charset="0"/>
              </a:rPr>
              <a:t> (2015). </a:t>
            </a:r>
            <a:r>
              <a:rPr lang="en-US" sz="1400" dirty="0" err="1">
                <a:latin typeface="Times New Roman" panose="02020603050405020304" pitchFamily="18" charset="0"/>
                <a:cs typeface="Times New Roman" panose="02020603050405020304" pitchFamily="18" charset="0"/>
              </a:rPr>
              <a:t>Chương</a:t>
            </a:r>
            <a:r>
              <a:rPr lang="en-US" sz="1400" dirty="0">
                <a:latin typeface="Times New Roman" panose="02020603050405020304" pitchFamily="18" charset="0"/>
                <a:cs typeface="Times New Roman" panose="02020603050405020304" pitchFamily="18" charset="0"/>
              </a:rPr>
              <a:t> 1. </a:t>
            </a:r>
            <a:r>
              <a:rPr lang="en-US" sz="1400" dirty="0" err="1">
                <a:latin typeface="Times New Roman" panose="02020603050405020304" pitchFamily="18" charset="0"/>
                <a:cs typeface="Times New Roman" panose="02020603050405020304" pitchFamily="18" charset="0"/>
              </a:rPr>
              <a:t>Đại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Hướng</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dẫn</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sử</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dụng</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kháng</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xuất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bản</a:t>
            </a:r>
            <a:r>
              <a:rPr lang="en-US" sz="1400" dirty="0">
                <a:latin typeface="Times New Roman" panose="02020603050405020304" pitchFamily="18" charset="0"/>
                <a:cs typeface="Times New Roman" panose="02020603050405020304" pitchFamily="18" charset="0"/>
              </a:rPr>
              <a:t> Y </a:t>
            </a:r>
            <a:r>
              <a:rPr lang="en-US" sz="1400" dirty="0" err="1">
                <a:latin typeface="Times New Roman" panose="02020603050405020304" pitchFamily="18" charset="0"/>
                <a:cs typeface="Times New Roman" panose="02020603050405020304" pitchFamily="18" charset="0"/>
              </a:rPr>
              <a:t>học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Nội</a:t>
            </a:r>
            <a:r>
              <a:rPr lang="en-US" sz="1400" dirty="0">
                <a:latin typeface="Times New Roman" panose="02020603050405020304" pitchFamily="18" charset="0"/>
                <a:cs typeface="Times New Roman" panose="02020603050405020304" pitchFamily="18" charset="0"/>
              </a:rPr>
              <a:t>.</a:t>
            </a:r>
          </a:p>
          <a:p>
            <a:pPr marL="0" lvl="0" indent="0">
              <a:buNone/>
            </a:pPr>
            <a:r>
              <a:rPr lang="en-US" sz="1400" b="1" dirty="0" smtClean="0">
                <a:latin typeface="Times New Roman" panose="02020603050405020304" pitchFamily="18" charset="0"/>
                <a:cs typeface="Times New Roman" panose="02020603050405020304" pitchFamily="18" charset="0"/>
              </a:rPr>
              <a:t>4.     </a:t>
            </a:r>
            <a:r>
              <a:rPr lang="en-US" sz="1400" dirty="0" err="1" smtClean="0">
                <a:latin typeface="Times New Roman" panose="02020603050405020304" pitchFamily="18" charset="0"/>
                <a:cs typeface="Times New Roman" panose="02020603050405020304" pitchFamily="18" charset="0"/>
              </a:rPr>
              <a:t>Phạm</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Thị</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Thúy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Vân</a:t>
            </a:r>
            <a:r>
              <a:rPr lang="en-US" sz="1400" dirty="0">
                <a:latin typeface="Times New Roman" panose="02020603050405020304" pitchFamily="18" charset="0"/>
                <a:cs typeface="Times New Roman" panose="02020603050405020304" pitchFamily="18" charset="0"/>
              </a:rPr>
              <a:t> (2012). “</a:t>
            </a:r>
            <a:r>
              <a:rPr lang="en-US" sz="1400" i="1" dirty="0" err="1">
                <a:latin typeface="Times New Roman" panose="02020603050405020304" pitchFamily="18" charset="0"/>
                <a:cs typeface="Times New Roman" panose="02020603050405020304" pitchFamily="18" charset="0"/>
              </a:rPr>
              <a:t>Đánh</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giá</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tính</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hiệu</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quả</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và</a:t>
            </a:r>
            <a:r>
              <a:rPr lang="en-US" sz="1400" i="1" dirty="0">
                <a:latin typeface="Times New Roman" panose="02020603050405020304" pitchFamily="18" charset="0"/>
                <a:cs typeface="Times New Roman" panose="02020603050405020304" pitchFamily="18" charset="0"/>
              </a:rPr>
              <a:t> an </a:t>
            </a:r>
            <a:r>
              <a:rPr lang="en-US" sz="1400" i="1" dirty="0" err="1">
                <a:latin typeface="Times New Roman" panose="02020603050405020304" pitchFamily="18" charset="0"/>
                <a:cs typeface="Times New Roman" panose="02020603050405020304" pitchFamily="18" charset="0"/>
              </a:rPr>
              <a:t>toàn</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của</a:t>
            </a:r>
            <a:r>
              <a:rPr lang="en-US" sz="1400" i="1" dirty="0">
                <a:latin typeface="Times New Roman" panose="02020603050405020304" pitchFamily="18" charset="0"/>
                <a:cs typeface="Times New Roman" panose="02020603050405020304" pitchFamily="18" charset="0"/>
              </a:rPr>
              <a:t> amikacin </a:t>
            </a:r>
            <a:r>
              <a:rPr lang="en-US" sz="1400" i="1" dirty="0" err="1">
                <a:latin typeface="Times New Roman" panose="02020603050405020304" pitchFamily="18" charset="0"/>
                <a:cs typeface="Times New Roman" panose="02020603050405020304" pitchFamily="18" charset="0"/>
              </a:rPr>
              <a:t>với</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chế</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độ</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liều</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hiện</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dùng</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trong</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điều</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trị</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một</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số</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loại</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nhiễm</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khuẩn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Bảo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vệ</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luận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án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Đại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học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Nội</a:t>
            </a:r>
            <a:r>
              <a:rPr lang="en-US" sz="1400" dirty="0">
                <a:latin typeface="Times New Roman" panose="02020603050405020304" pitchFamily="18" charset="0"/>
                <a:cs typeface="Times New Roman" panose="02020603050405020304" pitchFamily="18" charset="0"/>
              </a:rPr>
              <a:t>.</a:t>
            </a:r>
          </a:p>
          <a:p>
            <a:r>
              <a:rPr lang="en-US" sz="1400" b="1" dirty="0">
                <a:latin typeface="Times New Roman" panose="02020603050405020304" pitchFamily="18" charset="0"/>
                <a:cs typeface="Times New Roman" panose="02020603050405020304" pitchFamily="18" charset="0"/>
              </a:rPr>
              <a:t>Share </a:t>
            </a:r>
            <a:r>
              <a:rPr lang="en-US" sz="1400" b="1">
                <a:latin typeface="Times New Roman" panose="02020603050405020304" pitchFamily="18" charset="0"/>
                <a:cs typeface="Times New Roman" panose="02020603050405020304" pitchFamily="18" charset="0"/>
              </a:rPr>
              <a:t>this</a:t>
            </a:r>
            <a:r>
              <a:rPr lang="en-US" sz="1400" b="1" smtClean="0">
                <a:latin typeface="Times New Roman" panose="02020603050405020304" pitchFamily="18" charset="0"/>
                <a:cs typeface="Times New Roman" panose="02020603050405020304" pitchFamily="18" charset="0"/>
              </a:rPr>
              <a:t>:</a:t>
            </a:r>
          </a:p>
          <a:p>
            <a:endParaRPr lang="en-US" sz="1400" b="1">
              <a:latin typeface="Times New Roman" panose="02020603050405020304" pitchFamily="18" charset="0"/>
              <a:cs typeface="Times New Roman" panose="02020603050405020304" pitchFamily="18" charset="0"/>
            </a:endParaRPr>
          </a:p>
          <a:p>
            <a:endParaRPr lang="en-US" dirty="0"/>
          </a:p>
        </p:txBody>
      </p:sp>
      <p:sp>
        <p:nvSpPr>
          <p:cNvPr id="4" name="Title 3"/>
          <p:cNvSpPr>
            <a:spLocks noGrp="1"/>
          </p:cNvSpPr>
          <p:nvPr>
            <p:ph type="title"/>
          </p:nvPr>
        </p:nvSpPr>
        <p:spPr>
          <a:xfrm>
            <a:off x="1219201" y="4372168"/>
            <a:ext cx="7086600" cy="1143000"/>
          </a:xfrm>
        </p:spPr>
        <p:txBody>
          <a:bodyPr/>
          <a:lstStyle/>
          <a:p>
            <a:r>
              <a:rPr lang="en-US" smtClean="0"/>
              <a:t>TRÂN TRỌNG CẢM ƠN</a:t>
            </a:r>
            <a:endParaRPr lang="en-US"/>
          </a:p>
        </p:txBody>
      </p:sp>
    </p:spTree>
    <p:extLst>
      <p:ext uri="{BB962C8B-B14F-4D97-AF65-F5344CB8AC3E}">
        <p14:creationId xmlns:p14="http://schemas.microsoft.com/office/powerpoint/2010/main" val="1515954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8382000" cy="5486400"/>
          </a:xfrm>
        </p:spPr>
        <p:txBody>
          <a:bodyPr>
            <a:normAutofit/>
          </a:bodyPr>
          <a:lstStyle/>
          <a:p>
            <a:pPr>
              <a:lnSpc>
                <a:spcPts val="1650"/>
              </a:lnSpc>
              <a:spcAft>
                <a:spcPts val="0"/>
              </a:spcAft>
            </a:pPr>
            <a:r>
              <a:rPr lang="en-US" sz="1400" b="1" smtClean="0">
                <a:solidFill>
                  <a:srgbClr val="353535"/>
                </a:solidFill>
                <a:effectLst/>
                <a:latin typeface="Times New Roman" pitchFamily="18" charset="0"/>
                <a:ea typeface="Times New Roman"/>
                <a:cs typeface="Times New Roman" pitchFamily="18" charset="0"/>
              </a:rPr>
              <a:t>A. KHÁNG SINH DIỆT KHUẨN VÀ KÌM KHUẨN</a:t>
            </a:r>
            <a:endParaRPr lang="en-US" sz="1400">
              <a:latin typeface="Times New Roman" pitchFamily="18" charset="0"/>
              <a:ea typeface="Calibri"/>
              <a:cs typeface="Times New Roman" pitchFamily="18" charset="0"/>
            </a:endParaRPr>
          </a:p>
          <a:p>
            <a:pPr>
              <a:lnSpc>
                <a:spcPts val="1650"/>
              </a:lnSpc>
              <a:spcAft>
                <a:spcPts val="1500"/>
              </a:spcAft>
            </a:pPr>
            <a:r>
              <a:rPr lang="en-US" sz="1400" smtClean="0">
                <a:solidFill>
                  <a:srgbClr val="353535"/>
                </a:solidFill>
                <a:effectLst/>
                <a:latin typeface="Times New Roman" pitchFamily="18" charset="0"/>
                <a:ea typeface="Times New Roman"/>
                <a:cs typeface="Times New Roman" pitchFamily="18" charset="0"/>
              </a:rPr>
              <a:t>Trong phần lớn các bệnh nhiễm khuẩn, kháng sinh kìm khuẩn và kháng sinh diệt khuẩn ức chế hoặc tiêu diệt vi khuẩn ở cùng một tỷ lệ, vì vậy không nên xem tác dụng diệt khuẩn/kìm khuẩn là một yếu tố trong lựa chọn kháng sinh. Mặc dù các kháng sinh diệt khuẩn có lợi trong một số bệnh nhiễm khuẩn cụ thể như viêm nội tâm mạc, viêm màng não và chứng giảm bạch cầu có sốt, tuy nhiên vẫn có ngoại lệ trong các trường hợp này.</a:t>
            </a:r>
          </a:p>
          <a:p>
            <a:pPr>
              <a:lnSpc>
                <a:spcPts val="1650"/>
              </a:lnSpc>
              <a:spcAft>
                <a:spcPts val="1500"/>
              </a:spcAft>
            </a:pPr>
            <a:r>
              <a:rPr lang="en-US" sz="1200" b="1" i="1" smtClean="0">
                <a:solidFill>
                  <a:srgbClr val="353535"/>
                </a:solidFill>
                <a:effectLst/>
                <a:latin typeface="Segoe UI"/>
                <a:ea typeface="Times New Roman"/>
              </a:rPr>
              <a:t>Đơn trị liệu được xem là liệu pháp thích hợp hơn so với liệu pháp phối hợp thuốc trong phần lớn các bệnh nhiễm khuẩn.</a:t>
            </a:r>
            <a:r>
              <a:rPr lang="en-US" sz="1200" smtClean="0">
                <a:solidFill>
                  <a:srgbClr val="353535"/>
                </a:solidFill>
                <a:effectLst/>
                <a:latin typeface="Segoe UI"/>
                <a:ea typeface="Times New Roman"/>
              </a:rPr>
              <a:t> Cùng với lợi ích về chi phí điều trị, đơn trị liệu cho phép giảm các sai sót liên quan đến thuốc, sai sót về liều lượng hoặc tương tác thuốc. Liệu pháp phối hợp thuốc có thể hữu ích trong hiệp đồng điều trị hoặc các nhiễm khuẩn phổ rộng nằm ngoài khả năng điều trị với một thuốc</a:t>
            </a:r>
          </a:p>
          <a:p>
            <a:pPr>
              <a:lnSpc>
                <a:spcPts val="1650"/>
              </a:lnSpc>
              <a:spcAft>
                <a:spcPts val="0"/>
              </a:spcAft>
            </a:pPr>
            <a:r>
              <a:rPr lang="en-US" sz="1200" smtClean="0">
                <a:solidFill>
                  <a:srgbClr val="353535"/>
                </a:solidFill>
                <a:effectLst/>
                <a:latin typeface="Segoe UI"/>
                <a:ea typeface="Times New Roman"/>
                <a:cs typeface="Times New Roman"/>
              </a:rPr>
              <a:t>Tuy nhiên, hiệp đồng điều trị có thể khó để đánh giá và khả năng kháng thuốc luôn luôn tồn tại, do vậy sự phối hợp kháng sinh nên được dựa trên các xét nghiệm thực tế. Phối hợp thuốc không hiệu quả trong ngăn chặn đề kháng kháng sinh, ngoại trừ một số ít trường </a:t>
            </a:r>
            <a:r>
              <a:rPr lang="en-US" sz="1200" smtClean="0">
                <a:solidFill>
                  <a:srgbClr val="353535"/>
                </a:solidFill>
                <a:effectLst/>
                <a:latin typeface="Segoe UI"/>
                <a:ea typeface="Times New Roman"/>
                <a:cs typeface="Times New Roman"/>
              </a:rPr>
              <a:t>hợp.</a:t>
            </a:r>
            <a:r>
              <a:rPr lang="en-US" sz="1200" b="1" smtClean="0">
                <a:solidFill>
                  <a:srgbClr val="353535"/>
                </a:solidFill>
                <a:effectLst/>
                <a:latin typeface="Segoe UI"/>
                <a:ea typeface="Times New Roman"/>
                <a:cs typeface="Times New Roman"/>
              </a:rPr>
              <a:t>Bảng </a:t>
            </a:r>
            <a:r>
              <a:rPr lang="en-US" sz="1200" b="1" smtClean="0">
                <a:solidFill>
                  <a:srgbClr val="353535"/>
                </a:solidFill>
                <a:effectLst/>
                <a:latin typeface="Segoe UI"/>
                <a:ea typeface="Times New Roman"/>
                <a:cs typeface="Times New Roman"/>
              </a:rPr>
              <a:t>1: Liệu pháp phối hợp thuốc và sự đề kháng kháng sinh</a:t>
            </a:r>
            <a:endParaRPr lang="en-US" sz="1200">
              <a:ea typeface="Calibri"/>
              <a:cs typeface="Times New Roman"/>
            </a:endParaRPr>
          </a:p>
          <a:p>
            <a:pPr>
              <a:lnSpc>
                <a:spcPts val="1650"/>
              </a:lnSpc>
              <a:spcAft>
                <a:spcPts val="1500"/>
              </a:spcAft>
            </a:pPr>
            <a:r>
              <a:rPr lang="en-US" sz="1200" b="1" smtClean="0">
                <a:effectLst/>
                <a:latin typeface="Times New Roman"/>
                <a:ea typeface="Times New Roman"/>
              </a:rPr>
              <a:t>Ví dụ về phối hợp kháng sinh giúp ngăn chặn đề kháng thuốc</a:t>
            </a:r>
          </a:p>
          <a:p>
            <a:pPr>
              <a:lnSpc>
                <a:spcPct val="115000"/>
              </a:lnSpc>
              <a:spcAft>
                <a:spcPts val="0"/>
              </a:spcAft>
            </a:pPr>
            <a:r>
              <a:rPr lang="en-US" sz="1200" smtClean="0">
                <a:effectLst/>
                <a:latin typeface="Times New Roman"/>
                <a:ea typeface="Times New Roman"/>
                <a:cs typeface="Times New Roman"/>
              </a:rPr>
              <a:t>Penicillin kháng trực khuẩn mủ xanh (carbenicillin) + aminoglycoside (gentamicin, tobramycin, amikacin)</a:t>
            </a:r>
            <a:endParaRPr lang="en-US" sz="1100">
              <a:ea typeface="Calibri"/>
              <a:cs typeface="Times New Roman"/>
            </a:endParaRPr>
          </a:p>
          <a:p>
            <a:pPr>
              <a:lnSpc>
                <a:spcPct val="115000"/>
              </a:lnSpc>
              <a:spcAft>
                <a:spcPts val="1500"/>
              </a:spcAft>
            </a:pPr>
            <a:r>
              <a:rPr lang="en-US" sz="1150" smtClean="0">
                <a:solidFill>
                  <a:srgbClr val="353535"/>
                </a:solidFill>
                <a:effectLst/>
                <a:latin typeface="Times New Roman"/>
                <a:ea typeface="Times New Roman"/>
                <a:cs typeface="Times New Roman"/>
              </a:rPr>
              <a:t>Rifampin + các thuốc điều trị lao khác (INH, ethambutol, pyrazinamide)</a:t>
            </a:r>
            <a:endParaRPr lang="en-US" sz="1100">
              <a:ea typeface="Calibri"/>
              <a:cs typeface="Times New Roman"/>
            </a:endParaRPr>
          </a:p>
          <a:p>
            <a:pPr>
              <a:lnSpc>
                <a:spcPts val="1650"/>
              </a:lnSpc>
              <a:spcAft>
                <a:spcPts val="1500"/>
              </a:spcAft>
            </a:pPr>
            <a:endParaRPr lang="en-US" sz="1200" b="1" smtClean="0">
              <a:effectLst/>
              <a:latin typeface="Times New Roman"/>
              <a:ea typeface="Times New Roman"/>
            </a:endParaRPr>
          </a:p>
          <a:p>
            <a:pPr>
              <a:lnSpc>
                <a:spcPts val="1650"/>
              </a:lnSpc>
              <a:spcAft>
                <a:spcPts val="1500"/>
              </a:spcAft>
            </a:pPr>
            <a:endParaRPr lang="en-US" sz="1200">
              <a:latin typeface="Times New Roman" pitchFamily="18" charset="0"/>
              <a:cs typeface="Times New Roman" pitchFamily="18" charset="0"/>
            </a:endParaRPr>
          </a:p>
        </p:txBody>
      </p:sp>
    </p:spTree>
    <p:extLst>
      <p:ext uri="{BB962C8B-B14F-4D97-AF65-F5344CB8AC3E}">
        <p14:creationId xmlns:p14="http://schemas.microsoft.com/office/powerpoint/2010/main" val="316986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731520"/>
            <a:ext cx="7696200" cy="5135880"/>
          </a:xfrm>
        </p:spPr>
        <p:txBody>
          <a:bodyPr>
            <a:normAutofit/>
          </a:bodyPr>
          <a:lstStyle/>
          <a:p>
            <a:r>
              <a:rPr lang="en-US" sz="1400" smtClean="0">
                <a:solidFill>
                  <a:srgbClr val="353535"/>
                </a:solidFill>
                <a:effectLst/>
                <a:latin typeface="Times New Roman"/>
                <a:ea typeface="Times New Roman"/>
              </a:rPr>
              <a:t>5-flucytocine + amphotericin B</a:t>
            </a:r>
          </a:p>
          <a:p>
            <a:r>
              <a:rPr lang="en-US" sz="1400" b="1" smtClean="0">
                <a:effectLst/>
                <a:latin typeface="Times New Roman"/>
                <a:ea typeface="Times New Roman"/>
              </a:rPr>
              <a:t>Ví dụ về phối hợp kháng sinh không giúp ngăn chặn đề kháng thuốc</a:t>
            </a:r>
          </a:p>
          <a:p>
            <a:pPr>
              <a:lnSpc>
                <a:spcPct val="115000"/>
              </a:lnSpc>
              <a:spcAft>
                <a:spcPts val="0"/>
              </a:spcAft>
            </a:pPr>
            <a:r>
              <a:rPr lang="en-US" sz="1400" smtClean="0">
                <a:effectLst/>
                <a:latin typeface="Times New Roman"/>
                <a:ea typeface="Times New Roman"/>
                <a:cs typeface="Times New Roman"/>
              </a:rPr>
              <a:t>TMP-SMX</a:t>
            </a:r>
            <a:endParaRPr lang="en-US" sz="1200">
              <a:ea typeface="Calibri"/>
              <a:cs typeface="Times New Roman"/>
            </a:endParaRPr>
          </a:p>
          <a:p>
            <a:pPr>
              <a:lnSpc>
                <a:spcPct val="115000"/>
              </a:lnSpc>
              <a:spcAft>
                <a:spcPts val="1500"/>
              </a:spcAft>
            </a:pPr>
            <a:r>
              <a:rPr lang="en-US" sz="1400" smtClean="0">
                <a:solidFill>
                  <a:srgbClr val="353535"/>
                </a:solidFill>
                <a:effectLst/>
                <a:latin typeface="Times New Roman"/>
                <a:ea typeface="Times New Roman"/>
                <a:cs typeface="Times New Roman"/>
              </a:rPr>
              <a:t>Aztreonam + ceftazidim</a:t>
            </a:r>
            <a:endParaRPr lang="en-US" sz="1200">
              <a:ea typeface="Calibri"/>
              <a:cs typeface="Times New Roman"/>
            </a:endParaRPr>
          </a:p>
          <a:p>
            <a:pPr>
              <a:lnSpc>
                <a:spcPct val="115000"/>
              </a:lnSpc>
              <a:spcAft>
                <a:spcPts val="1500"/>
              </a:spcAft>
            </a:pPr>
            <a:r>
              <a:rPr lang="en-US" sz="1400" smtClean="0">
                <a:solidFill>
                  <a:srgbClr val="353535"/>
                </a:solidFill>
                <a:effectLst/>
                <a:latin typeface="Times New Roman"/>
                <a:ea typeface="Times New Roman"/>
                <a:cs typeface="Times New Roman"/>
              </a:rPr>
              <a:t>Cefepim + ciprofloxacin</a:t>
            </a:r>
            <a:endParaRPr lang="en-US" sz="1200">
              <a:ea typeface="Calibri"/>
              <a:cs typeface="Times New Roman"/>
            </a:endParaRPr>
          </a:p>
          <a:p>
            <a:pPr>
              <a:lnSpc>
                <a:spcPct val="115000"/>
              </a:lnSpc>
              <a:spcAft>
                <a:spcPts val="1500"/>
              </a:spcAft>
            </a:pPr>
            <a:r>
              <a:rPr lang="en-US" sz="1400" smtClean="0">
                <a:solidFill>
                  <a:srgbClr val="353535"/>
                </a:solidFill>
                <a:effectLst/>
                <a:latin typeface="Times New Roman"/>
                <a:ea typeface="Times New Roman"/>
                <a:cs typeface="Times New Roman"/>
              </a:rPr>
              <a:t>Aminoglycoside + imipenem</a:t>
            </a:r>
            <a:endParaRPr lang="en-US" sz="1200">
              <a:ea typeface="Calibri"/>
              <a:cs typeface="Times New Roman"/>
            </a:endParaRPr>
          </a:p>
          <a:p>
            <a:r>
              <a:rPr lang="en-US" sz="1400" smtClean="0">
                <a:solidFill>
                  <a:srgbClr val="353535"/>
                </a:solidFill>
                <a:effectLst/>
                <a:latin typeface="Times New Roman"/>
                <a:ea typeface="Times New Roman"/>
              </a:rPr>
              <a:t>Phần lớn các phối hợp kháng sinh khác</a:t>
            </a:r>
          </a:p>
          <a:p>
            <a:pPr>
              <a:lnSpc>
                <a:spcPts val="1650"/>
              </a:lnSpc>
              <a:spcAft>
                <a:spcPts val="0"/>
              </a:spcAft>
            </a:pPr>
            <a:r>
              <a:rPr lang="en-US" sz="1400" b="1" smtClean="0">
                <a:solidFill>
                  <a:srgbClr val="353535"/>
                </a:solidFill>
                <a:effectLst/>
                <a:latin typeface="Segoe UI"/>
                <a:ea typeface="Times New Roman"/>
                <a:cs typeface="Times New Roman"/>
              </a:rPr>
              <a:t>C. CÁC CÂN NHẮC CHỌN LIỀU KHÁNG SINH DỰA TRÊN NGUYÊN TẮC DƯỢC ĐỘNG HỌC (PK)/ DƯỢC LỰC HỌC (PD)</a:t>
            </a:r>
            <a:endParaRPr lang="en-US" sz="1200">
              <a:ea typeface="Calibri"/>
              <a:cs typeface="Times New Roman"/>
            </a:endParaRPr>
          </a:p>
          <a:p>
            <a:r>
              <a:rPr lang="en-US" sz="1400" smtClean="0">
                <a:solidFill>
                  <a:srgbClr val="353535"/>
                </a:solidFill>
                <a:effectLst/>
                <a:latin typeface="Segoe UI"/>
                <a:ea typeface="Times New Roman"/>
              </a:rPr>
              <a:t>Chỉ số PK/PD của kháng sinh được thiết lập trên cơ sở dựa vào nồng độ thuốc trong huyết tương (giá trị đầu vào của dược động học) và nồng độ ức chế tối thiểu của kháng sinh đối </a:t>
            </a:r>
          </a:p>
          <a:p>
            <a:pPr>
              <a:lnSpc>
                <a:spcPts val="1650"/>
              </a:lnSpc>
              <a:spcAft>
                <a:spcPts val="1500"/>
              </a:spcAft>
            </a:pPr>
            <a:r>
              <a:rPr lang="en-US" sz="1400" smtClean="0">
                <a:solidFill>
                  <a:srgbClr val="353535"/>
                </a:solidFill>
                <a:effectLst/>
                <a:latin typeface="Segoe UI"/>
                <a:ea typeface="Times New Roman"/>
                <a:cs typeface="Times New Roman"/>
              </a:rPr>
              <a:t>với vi khuẩn (MIC) (giá trị đầu vào của dược lực học, thể hiện hoạt lực của kháng sinh trên vi khuẩn). Từ các nghiên cứu in vitro, có ba chỉ số PK/PD cơ bản đánh giá tác dụng của kháng sinh là:</a:t>
            </a:r>
            <a:endParaRPr lang="en-US" sz="1200">
              <a:ea typeface="Calibri"/>
              <a:cs typeface="Times New Roman"/>
            </a:endParaRPr>
          </a:p>
          <a:p>
            <a:endParaRPr lang="en-US" sz="1400"/>
          </a:p>
        </p:txBody>
      </p:sp>
    </p:spTree>
    <p:extLst>
      <p:ext uri="{BB962C8B-B14F-4D97-AF65-F5344CB8AC3E}">
        <p14:creationId xmlns:p14="http://schemas.microsoft.com/office/powerpoint/2010/main" val="3736275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381000"/>
            <a:ext cx="6400800" cy="3276600"/>
          </a:xfrm>
        </p:spPr>
        <p:txBody>
          <a:bodyPr/>
          <a:lstStyle/>
          <a:p>
            <a:pPr lvl="0">
              <a:lnSpc>
                <a:spcPts val="1650"/>
              </a:lnSpc>
              <a:spcAft>
                <a:spcPts val="375"/>
              </a:spcAft>
              <a:buSzPts val="1000"/>
              <a:buFont typeface="Wingdings"/>
              <a:buChar char=""/>
              <a:tabLst>
                <a:tab pos="457200" algn="l"/>
              </a:tabLst>
            </a:pPr>
            <a:r>
              <a:rPr lang="en-US" sz="1400" dirty="0" err="1" smtClean="0">
                <a:solidFill>
                  <a:srgbClr val="555555"/>
                </a:solidFill>
                <a:effectLst/>
                <a:latin typeface="Times New Roman" pitchFamily="18" charset="0"/>
                <a:ea typeface="Times New Roman"/>
                <a:cs typeface="Times New Roman" pitchFamily="18" charset="0"/>
              </a:rPr>
              <a:t>Cmax</a:t>
            </a:r>
            <a:r>
              <a:rPr lang="en-US" sz="1400" dirty="0" smtClean="0">
                <a:solidFill>
                  <a:srgbClr val="555555"/>
                </a:solidFill>
                <a:effectLst/>
                <a:latin typeface="Times New Roman" pitchFamily="18" charset="0"/>
                <a:ea typeface="Times New Roman"/>
                <a:cs typeface="Times New Roman" pitchFamily="18" charset="0"/>
              </a:rPr>
              <a:t>/MIC: </a:t>
            </a:r>
            <a:r>
              <a:rPr lang="en-US" sz="1400" dirty="0" err="1" smtClean="0">
                <a:solidFill>
                  <a:srgbClr val="555555"/>
                </a:solidFill>
                <a:effectLst/>
                <a:latin typeface="Times New Roman" pitchFamily="18" charset="0"/>
                <a:ea typeface="Times New Roman"/>
                <a:cs typeface="Times New Roman" pitchFamily="18" charset="0"/>
              </a:rPr>
              <a:t>Tỷ</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lệ</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giữa</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nồng</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độ</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đỉnh</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của</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kháng</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sinh</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và</a:t>
            </a:r>
            <a:r>
              <a:rPr lang="en-US" sz="1400" dirty="0" smtClean="0">
                <a:solidFill>
                  <a:srgbClr val="555555"/>
                </a:solidFill>
                <a:effectLst/>
                <a:latin typeface="Times New Roman" pitchFamily="18" charset="0"/>
                <a:ea typeface="Times New Roman"/>
                <a:cs typeface="Times New Roman" pitchFamily="18" charset="0"/>
              </a:rPr>
              <a:t> MIC</a:t>
            </a:r>
            <a:endParaRPr lang="en-US" sz="1400" dirty="0">
              <a:latin typeface="Times New Roman" pitchFamily="18" charset="0"/>
              <a:ea typeface="Calibri"/>
              <a:cs typeface="Times New Roman" pitchFamily="18" charset="0"/>
            </a:endParaRPr>
          </a:p>
          <a:p>
            <a:pPr lvl="0">
              <a:lnSpc>
                <a:spcPts val="1650"/>
              </a:lnSpc>
              <a:spcAft>
                <a:spcPts val="375"/>
              </a:spcAft>
              <a:buSzPts val="1000"/>
              <a:buFont typeface="Wingdings"/>
              <a:buChar char=""/>
              <a:tabLst>
                <a:tab pos="457200" algn="l"/>
              </a:tabLst>
            </a:pPr>
            <a:r>
              <a:rPr lang="en-US" sz="1400" dirty="0" smtClean="0">
                <a:solidFill>
                  <a:srgbClr val="555555"/>
                </a:solidFill>
                <a:effectLst/>
                <a:latin typeface="Times New Roman" pitchFamily="18" charset="0"/>
                <a:ea typeface="Times New Roman"/>
                <a:cs typeface="Times New Roman" pitchFamily="18" charset="0"/>
              </a:rPr>
              <a:t>T&gt;MIC: </a:t>
            </a:r>
            <a:r>
              <a:rPr lang="en-US" sz="1400" dirty="0" err="1" smtClean="0">
                <a:solidFill>
                  <a:srgbClr val="555555"/>
                </a:solidFill>
                <a:effectLst/>
                <a:latin typeface="Times New Roman" pitchFamily="18" charset="0"/>
                <a:ea typeface="Times New Roman"/>
                <a:cs typeface="Times New Roman" pitchFamily="18" charset="0"/>
              </a:rPr>
              <a:t>thời</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gian</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nồng</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độ</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kháng</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sinh</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duy</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trì</a:t>
            </a:r>
            <a:r>
              <a:rPr lang="en-US" sz="1400" dirty="0" smtClean="0">
                <a:solidFill>
                  <a:srgbClr val="555555"/>
                </a:solidFill>
                <a:effectLst/>
                <a:latin typeface="Times New Roman" pitchFamily="18" charset="0"/>
                <a:ea typeface="Times New Roman"/>
                <a:cs typeface="Times New Roman" pitchFamily="18" charset="0"/>
              </a:rPr>
              <a:t> ở </a:t>
            </a:r>
            <a:r>
              <a:rPr lang="en-US" sz="1400" dirty="0" err="1" smtClean="0">
                <a:solidFill>
                  <a:srgbClr val="555555"/>
                </a:solidFill>
                <a:effectLst/>
                <a:latin typeface="Times New Roman" pitchFamily="18" charset="0"/>
                <a:ea typeface="Times New Roman"/>
                <a:cs typeface="Times New Roman" pitchFamily="18" charset="0"/>
              </a:rPr>
              <a:t>mức</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cao</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hơn</a:t>
            </a:r>
            <a:r>
              <a:rPr lang="en-US" sz="1400" dirty="0" smtClean="0">
                <a:solidFill>
                  <a:srgbClr val="555555"/>
                </a:solidFill>
                <a:effectLst/>
                <a:latin typeface="Times New Roman" pitchFamily="18" charset="0"/>
                <a:ea typeface="Times New Roman"/>
                <a:cs typeface="Times New Roman" pitchFamily="18" charset="0"/>
              </a:rPr>
              <a:t> MIC</a:t>
            </a:r>
            <a:endParaRPr lang="en-US" sz="1400" dirty="0">
              <a:latin typeface="Times New Roman" pitchFamily="18" charset="0"/>
              <a:ea typeface="Calibri"/>
              <a:cs typeface="Times New Roman" pitchFamily="18" charset="0"/>
            </a:endParaRPr>
          </a:p>
          <a:p>
            <a:pPr lvl="0">
              <a:lnSpc>
                <a:spcPts val="1650"/>
              </a:lnSpc>
              <a:buSzPts val="1000"/>
              <a:buFont typeface="Wingdings"/>
              <a:buChar char=""/>
              <a:tabLst>
                <a:tab pos="457200" algn="l"/>
              </a:tabLst>
            </a:pPr>
            <a:r>
              <a:rPr lang="en-US" sz="1400" dirty="0" err="1" smtClean="0">
                <a:solidFill>
                  <a:srgbClr val="555555"/>
                </a:solidFill>
                <a:effectLst/>
                <a:latin typeface="Times New Roman" pitchFamily="18" charset="0"/>
                <a:ea typeface="Times New Roman"/>
                <a:cs typeface="Times New Roman" pitchFamily="18" charset="0"/>
              </a:rPr>
              <a:t>AUC</a:t>
            </a:r>
            <a:r>
              <a:rPr lang="en-US" sz="1400" baseline="-25000" dirty="0" err="1" smtClean="0">
                <a:solidFill>
                  <a:srgbClr val="555555"/>
                </a:solidFill>
                <a:effectLst/>
                <a:latin typeface="Times New Roman" pitchFamily="18" charset="0"/>
                <a:ea typeface="Times New Roman"/>
                <a:cs typeface="Times New Roman" pitchFamily="18" charset="0"/>
              </a:rPr>
              <a:t>0</a:t>
            </a:r>
            <a:r>
              <a:rPr lang="en-US" sz="1400" baseline="-25000" dirty="0" smtClean="0">
                <a:solidFill>
                  <a:srgbClr val="555555"/>
                </a:solidFill>
                <a:effectLst/>
                <a:latin typeface="Times New Roman" pitchFamily="18" charset="0"/>
                <a:ea typeface="Times New Roman"/>
                <a:cs typeface="Times New Roman" pitchFamily="18" charset="0"/>
              </a:rPr>
              <a:t>-24</a:t>
            </a:r>
            <a:r>
              <a:rPr lang="en-US" sz="1400" dirty="0" smtClean="0">
                <a:solidFill>
                  <a:srgbClr val="555555"/>
                </a:solidFill>
                <a:effectLst/>
                <a:latin typeface="Times New Roman" pitchFamily="18" charset="0"/>
                <a:ea typeface="Times New Roman"/>
                <a:cs typeface="Times New Roman" pitchFamily="18" charset="0"/>
              </a:rPr>
              <a:t>/MIC: </a:t>
            </a:r>
            <a:r>
              <a:rPr lang="en-US" sz="1400" dirty="0" err="1" smtClean="0">
                <a:solidFill>
                  <a:srgbClr val="555555"/>
                </a:solidFill>
                <a:effectLst/>
                <a:latin typeface="Times New Roman" pitchFamily="18" charset="0"/>
                <a:ea typeface="Times New Roman"/>
                <a:cs typeface="Times New Roman" pitchFamily="18" charset="0"/>
              </a:rPr>
              <a:t>Tỷ</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lệ</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diện</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tích</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dưới</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đường</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cong</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nồng</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độ</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theo</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thời</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gian</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trong</a:t>
            </a:r>
            <a:r>
              <a:rPr lang="en-US" sz="1400" dirty="0" smtClean="0">
                <a:solidFill>
                  <a:srgbClr val="555555"/>
                </a:solidFill>
                <a:effectLst/>
                <a:latin typeface="Times New Roman" pitchFamily="18" charset="0"/>
                <a:ea typeface="Times New Roman"/>
                <a:cs typeface="Times New Roman" pitchFamily="18" charset="0"/>
              </a:rPr>
              <a:t> 24 </a:t>
            </a:r>
            <a:r>
              <a:rPr lang="en-US" sz="1400" dirty="0" err="1" smtClean="0">
                <a:solidFill>
                  <a:srgbClr val="555555"/>
                </a:solidFill>
                <a:effectLst/>
                <a:latin typeface="Times New Roman" pitchFamily="18" charset="0"/>
                <a:ea typeface="Times New Roman"/>
                <a:cs typeface="Times New Roman" pitchFamily="18" charset="0"/>
              </a:rPr>
              <a:t>giờ</a:t>
            </a:r>
            <a:r>
              <a:rPr lang="en-US" sz="1400" dirty="0" smtClean="0">
                <a:solidFill>
                  <a:srgbClr val="555555"/>
                </a:solidFill>
                <a:effectLst/>
                <a:latin typeface="Times New Roman" pitchFamily="18" charset="0"/>
                <a:ea typeface="Times New Roman"/>
                <a:cs typeface="Times New Roman" pitchFamily="18" charset="0"/>
              </a:rPr>
              <a:t> </a:t>
            </a:r>
            <a:r>
              <a:rPr lang="en-US" sz="1400" dirty="0" err="1" smtClean="0">
                <a:solidFill>
                  <a:srgbClr val="555555"/>
                </a:solidFill>
                <a:effectLst/>
                <a:latin typeface="Times New Roman" pitchFamily="18" charset="0"/>
                <a:ea typeface="Times New Roman"/>
                <a:cs typeface="Times New Roman" pitchFamily="18" charset="0"/>
              </a:rPr>
              <a:t>và</a:t>
            </a:r>
            <a:r>
              <a:rPr lang="en-US" sz="1400" dirty="0" smtClean="0">
                <a:solidFill>
                  <a:srgbClr val="555555"/>
                </a:solidFill>
                <a:effectLst/>
                <a:latin typeface="Times New Roman" pitchFamily="18" charset="0"/>
                <a:ea typeface="Times New Roman"/>
                <a:cs typeface="Times New Roman" pitchFamily="18" charset="0"/>
              </a:rPr>
              <a:t> MIC</a:t>
            </a:r>
            <a:endParaRPr lang="en-US" sz="1400" dirty="0">
              <a:latin typeface="Times New Roman" pitchFamily="18" charset="0"/>
              <a:ea typeface="Calibri"/>
              <a:cs typeface="Times New Roman" pitchFamily="18" charset="0"/>
            </a:endParaRPr>
          </a:p>
          <a:p>
            <a:pPr>
              <a:lnSpc>
                <a:spcPts val="1650"/>
              </a:lnSpc>
              <a:spcAft>
                <a:spcPts val="0"/>
              </a:spcAft>
            </a:pPr>
            <a:r>
              <a:rPr lang="en-US" sz="1400" dirty="0" err="1" smtClean="0">
                <a:solidFill>
                  <a:srgbClr val="353535"/>
                </a:solidFill>
                <a:effectLst/>
                <a:latin typeface="Segoe UI"/>
                <a:ea typeface="Times New Roman"/>
                <a:cs typeface="Times New Roman"/>
              </a:rPr>
              <a:t>Như</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vậy</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đối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với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kháng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sinh</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phụ</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thuộc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nồng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độ</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chỉ</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số</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đặc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trưng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đó</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là</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Cmax</a:t>
            </a:r>
            <a:r>
              <a:rPr lang="en-US" sz="1400" dirty="0" smtClean="0">
                <a:solidFill>
                  <a:srgbClr val="353535"/>
                </a:solidFill>
                <a:effectLst/>
                <a:latin typeface="Segoe UI"/>
                <a:ea typeface="Times New Roman"/>
                <a:cs typeface="Times New Roman"/>
              </a:rPr>
              <a:t>/MIC </a:t>
            </a:r>
            <a:r>
              <a:rPr lang="en-US" sz="1400" dirty="0" err="1" smtClean="0">
                <a:solidFill>
                  <a:srgbClr val="353535"/>
                </a:solidFill>
                <a:effectLst/>
                <a:latin typeface="Segoe UI"/>
                <a:ea typeface="Times New Roman"/>
                <a:cs typeface="Times New Roman"/>
              </a:rPr>
              <a:t>và</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mục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tiêu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điều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trị</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là</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tối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ưu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hóa</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nồng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độ</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thuốc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trong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máu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Còn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đối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với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kháng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sinh</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phụ</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thuộc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thời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gian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thì</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chỉ</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số</a:t>
            </a:r>
            <a:r>
              <a:rPr lang="en-US" sz="1400" dirty="0" smtClean="0">
                <a:solidFill>
                  <a:srgbClr val="353535"/>
                </a:solidFill>
                <a:effectLst/>
                <a:latin typeface="Segoe UI"/>
                <a:ea typeface="Times New Roman"/>
                <a:cs typeface="Times New Roman"/>
              </a:rPr>
              <a:t> T&gt;MIC </a:t>
            </a:r>
            <a:r>
              <a:rPr lang="en-US" sz="1400" dirty="0" err="1" smtClean="0">
                <a:solidFill>
                  <a:srgbClr val="353535"/>
                </a:solidFill>
                <a:effectLst/>
                <a:latin typeface="Segoe UI"/>
                <a:ea typeface="Times New Roman"/>
                <a:cs typeface="Times New Roman"/>
              </a:rPr>
              <a:t>đóng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vai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trò</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quan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trọng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mục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tiêu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điều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trị</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là</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tối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ưu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hóa</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khoảng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thời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gian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tiếp</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xúc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của</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thuốc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với</a:t>
            </a:r>
            <a:r>
              <a:rPr lang="en-US" sz="1400" dirty="0" smtClean="0">
                <a:solidFill>
                  <a:srgbClr val="353535"/>
                </a:solidFill>
                <a:effectLst/>
                <a:latin typeface="Segoe UI"/>
                <a:ea typeface="Times New Roman"/>
                <a:cs typeface="Times New Roman"/>
              </a:rPr>
              <a:t> vi </a:t>
            </a:r>
            <a:r>
              <a:rPr lang="en-US" sz="1400" dirty="0" err="1" smtClean="0">
                <a:solidFill>
                  <a:srgbClr val="353535"/>
                </a:solidFill>
                <a:effectLst/>
                <a:latin typeface="Segoe UI"/>
                <a:ea typeface="Times New Roman"/>
                <a:cs typeface="Times New Roman"/>
              </a:rPr>
              <a:t>khuẩn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Các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kháng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sinh</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phụ</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thuộc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nồng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độ</a:t>
            </a:r>
            <a:r>
              <a:rPr lang="en-US" sz="1400" dirty="0" smtClean="0">
                <a:solidFill>
                  <a:srgbClr val="353535"/>
                </a:solidFill>
                <a:effectLst/>
                <a:latin typeface="Segoe UI"/>
                <a:ea typeface="Times New Roman"/>
                <a:cs typeface="Times New Roman"/>
              </a:rPr>
              <a:t>/</a:t>
            </a:r>
            <a:r>
              <a:rPr lang="en-US" sz="1400" dirty="0" err="1" smtClean="0">
                <a:solidFill>
                  <a:srgbClr val="353535"/>
                </a:solidFill>
                <a:effectLst/>
                <a:latin typeface="Segoe UI"/>
                <a:ea typeface="Times New Roman"/>
                <a:cs typeface="Times New Roman"/>
              </a:rPr>
              <a:t>thời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gian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có</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tác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dụng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hậu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kháng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sinh</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kéo</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dài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sẽ</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cần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thêm</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chỉ</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số</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AUC</a:t>
            </a:r>
            <a:r>
              <a:rPr lang="en-US" sz="1000" baseline="-25000" dirty="0" err="1" smtClean="0">
                <a:solidFill>
                  <a:srgbClr val="353535"/>
                </a:solidFill>
                <a:effectLst/>
                <a:latin typeface="Segoe UI"/>
                <a:ea typeface="Times New Roman"/>
                <a:cs typeface="Times New Roman"/>
              </a:rPr>
              <a:t>0</a:t>
            </a:r>
            <a:r>
              <a:rPr lang="en-US" sz="1000" baseline="-25000" dirty="0" smtClean="0">
                <a:solidFill>
                  <a:srgbClr val="353535"/>
                </a:solidFill>
                <a:effectLst/>
                <a:latin typeface="Segoe UI"/>
                <a:ea typeface="Times New Roman"/>
                <a:cs typeface="Times New Roman"/>
              </a:rPr>
              <a:t>-24</a:t>
            </a:r>
            <a:r>
              <a:rPr lang="en-US" sz="1400" dirty="0" smtClean="0">
                <a:solidFill>
                  <a:srgbClr val="353535"/>
                </a:solidFill>
                <a:effectLst/>
                <a:latin typeface="Segoe UI"/>
                <a:ea typeface="Times New Roman"/>
                <a:cs typeface="Times New Roman"/>
              </a:rPr>
              <a:t>/MIC </a:t>
            </a:r>
            <a:r>
              <a:rPr lang="en-US" sz="1400" dirty="0" err="1" smtClean="0">
                <a:solidFill>
                  <a:srgbClr val="353535"/>
                </a:solidFill>
                <a:effectLst/>
                <a:latin typeface="Segoe UI"/>
                <a:ea typeface="Times New Roman"/>
                <a:cs typeface="Times New Roman"/>
              </a:rPr>
              <a:t>nhằm</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tối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ưu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hóa</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liều</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kháng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sinh</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để</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đảm</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bảo</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kháng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sinh</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có</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tác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dụng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diệt</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khuẩn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trong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một</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khoảng</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thời</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gian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nhất</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định</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giữa</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các</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lần</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đưa</a:t>
            </a:r>
            <a:r>
              <a:rPr lang="en-US" sz="1400" dirty="0" smtClean="0">
                <a:solidFill>
                  <a:srgbClr val="353535"/>
                </a:solidFill>
                <a:effectLst/>
                <a:latin typeface="Segoe UI"/>
                <a:ea typeface="Times New Roman"/>
                <a:cs typeface="Times New Roman"/>
              </a:rPr>
              <a:t> </a:t>
            </a:r>
            <a:r>
              <a:rPr lang="en-US" sz="1400" dirty="0" err="1" smtClean="0">
                <a:solidFill>
                  <a:srgbClr val="353535"/>
                </a:solidFill>
                <a:effectLst/>
                <a:latin typeface="Segoe UI"/>
                <a:ea typeface="Times New Roman"/>
                <a:cs typeface="Times New Roman"/>
              </a:rPr>
              <a:t>thuốc</a:t>
            </a:r>
            <a:r>
              <a:rPr lang="en-US" sz="1400" dirty="0" smtClean="0">
                <a:solidFill>
                  <a:srgbClr val="353535"/>
                </a:solidFill>
                <a:effectLst/>
                <a:latin typeface="Segoe UI"/>
                <a:ea typeface="Times New Roman"/>
                <a:cs typeface="Times New Roman"/>
              </a:rPr>
              <a:t>.</a:t>
            </a:r>
            <a:endParaRPr lang="en-US" sz="1200" dirty="0">
              <a:ea typeface="Calibri"/>
              <a:cs typeface="Times New Roman"/>
            </a:endParaRPr>
          </a:p>
          <a:p>
            <a:pPr>
              <a:lnSpc>
                <a:spcPts val="1650"/>
              </a:lnSpc>
              <a:spcAft>
                <a:spcPts val="0"/>
              </a:spcAft>
            </a:pPr>
            <a:r>
              <a:rPr lang="en-US" sz="1400" b="1" dirty="0" err="1" smtClean="0">
                <a:solidFill>
                  <a:srgbClr val="353535"/>
                </a:solidFill>
                <a:effectLst/>
                <a:latin typeface="Segoe UI"/>
                <a:ea typeface="Times New Roman"/>
                <a:cs typeface="Times New Roman"/>
              </a:rPr>
              <a:t>Bảng</a:t>
            </a:r>
            <a:r>
              <a:rPr lang="en-US" sz="1400" b="1" dirty="0" smtClean="0">
                <a:solidFill>
                  <a:srgbClr val="353535"/>
                </a:solidFill>
                <a:effectLst/>
                <a:latin typeface="Segoe UI"/>
                <a:ea typeface="Times New Roman"/>
                <a:cs typeface="Times New Roman"/>
              </a:rPr>
              <a:t> 2: </a:t>
            </a:r>
            <a:r>
              <a:rPr lang="en-US" sz="1400" b="1" dirty="0" err="1" smtClean="0">
                <a:solidFill>
                  <a:srgbClr val="353535"/>
                </a:solidFill>
                <a:effectLst/>
                <a:latin typeface="Segoe UI"/>
                <a:ea typeface="Times New Roman"/>
                <a:cs typeface="Times New Roman"/>
              </a:rPr>
              <a:t>Chọn</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liều</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kháng</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sinh</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các</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cân</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nhắc</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dựa</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trên</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nguyên</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tắc</a:t>
            </a:r>
            <a:r>
              <a:rPr lang="en-US" sz="1400" b="1" dirty="0" smtClean="0">
                <a:solidFill>
                  <a:srgbClr val="353535"/>
                </a:solidFill>
                <a:effectLst/>
                <a:latin typeface="Segoe UI"/>
                <a:ea typeface="Times New Roman"/>
                <a:cs typeface="Times New Roman"/>
              </a:rPr>
              <a:t> </a:t>
            </a:r>
            <a:r>
              <a:rPr lang="en-US" sz="1400" b="1" dirty="0" err="1" smtClean="0">
                <a:solidFill>
                  <a:srgbClr val="353535"/>
                </a:solidFill>
                <a:effectLst/>
                <a:latin typeface="Segoe UI"/>
                <a:ea typeface="Times New Roman"/>
                <a:cs typeface="Times New Roman"/>
              </a:rPr>
              <a:t>PK</a:t>
            </a:r>
            <a:r>
              <a:rPr lang="en-US" sz="1400" b="1" dirty="0" smtClean="0">
                <a:solidFill>
                  <a:srgbClr val="353535"/>
                </a:solidFill>
                <a:effectLst/>
                <a:latin typeface="Segoe UI"/>
                <a:ea typeface="Times New Roman"/>
                <a:cs typeface="Times New Roman"/>
              </a:rPr>
              <a:t>/PD</a:t>
            </a:r>
            <a:endParaRPr lang="en-US" sz="1200" dirty="0">
              <a:ea typeface="Calibri"/>
              <a:cs typeface="Times New Roman"/>
            </a:endParaRPr>
          </a:p>
          <a:p>
            <a:endParaRPr lang="en-US" sz="1400" dirty="0">
              <a:latin typeface="Times New Roman" pitchFamily="18" charset="0"/>
              <a:cs typeface="Times New Roman"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487143425"/>
              </p:ext>
            </p:extLst>
          </p:nvPr>
        </p:nvGraphicFramePr>
        <p:xfrm>
          <a:off x="1066800" y="4189712"/>
          <a:ext cx="6362700" cy="2647126"/>
        </p:xfrm>
        <a:graphic>
          <a:graphicData uri="http://schemas.openxmlformats.org/drawingml/2006/table">
            <a:tbl>
              <a:tblPr firstRow="1" firstCol="1" bandRow="1"/>
              <a:tblGrid>
                <a:gridCol w="4048064"/>
                <a:gridCol w="2314636"/>
              </a:tblGrid>
              <a:tr h="0">
                <a:tc>
                  <a:txBody>
                    <a:bodyPr/>
                    <a:lstStyle/>
                    <a:p>
                      <a:pPr>
                        <a:lnSpc>
                          <a:spcPct val="115000"/>
                        </a:lnSpc>
                        <a:spcAft>
                          <a:spcPts val="0"/>
                        </a:spcAft>
                      </a:pPr>
                      <a:r>
                        <a:rPr lang="en-US" sz="1200" b="1">
                          <a:effectLst/>
                          <a:latin typeface="Times New Roman"/>
                          <a:ea typeface="Times New Roman"/>
                          <a:cs typeface="Times New Roman"/>
                        </a:rPr>
                        <a:t>Kháng sinh</a:t>
                      </a:r>
                      <a:endParaRPr lang="en-US" sz="11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c>
                  <a:txBody>
                    <a:bodyPr/>
                    <a:lstStyle/>
                    <a:p>
                      <a:pPr>
                        <a:lnSpc>
                          <a:spcPct val="115000"/>
                        </a:lnSpc>
                        <a:spcAft>
                          <a:spcPts val="0"/>
                        </a:spcAft>
                      </a:pPr>
                      <a:r>
                        <a:rPr lang="en-US" sz="1200" b="1">
                          <a:effectLst/>
                          <a:latin typeface="Times New Roman"/>
                          <a:ea typeface="Times New Roman"/>
                          <a:cs typeface="Times New Roman"/>
                        </a:rPr>
                        <a:t>Chiến lược chọn liều tối ưu</a:t>
                      </a:r>
                      <a:endParaRPr lang="en-US" sz="11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r>
              <a:tr h="0">
                <a:tc gridSpan="2">
                  <a:txBody>
                    <a:bodyPr/>
                    <a:lstStyle/>
                    <a:p>
                      <a:pPr>
                        <a:lnSpc>
                          <a:spcPct val="115000"/>
                        </a:lnSpc>
                        <a:spcAft>
                          <a:spcPts val="0"/>
                        </a:spcAft>
                      </a:pPr>
                      <a:r>
                        <a:rPr lang="en-US" sz="1200" b="1">
                          <a:effectLst/>
                          <a:latin typeface="Times New Roman"/>
                          <a:ea typeface="Times New Roman"/>
                          <a:cs typeface="Times New Roman"/>
                        </a:rPr>
                        <a:t>Kháng sinh phụ thuộc nồng độ (Cmax/MIC)</a:t>
                      </a:r>
                      <a:endParaRPr lang="en-US" sz="11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c hMerge="1">
                  <a:txBody>
                    <a:bodyPr/>
                    <a:lstStyle/>
                    <a:p>
                      <a:endParaRPr lang="en-US"/>
                    </a:p>
                  </a:txBody>
                  <a:tcPr/>
                </a:tc>
              </a:tr>
              <a:tr h="0">
                <a:tc>
                  <a:txBody>
                    <a:bodyPr/>
                    <a:lstStyle/>
                    <a:p>
                      <a:pPr>
                        <a:lnSpc>
                          <a:spcPct val="115000"/>
                        </a:lnSpc>
                        <a:spcAft>
                          <a:spcPts val="0"/>
                        </a:spcAft>
                      </a:pPr>
                      <a:r>
                        <a:rPr lang="en-US" sz="1200">
                          <a:effectLst/>
                          <a:latin typeface="Times New Roman"/>
                          <a:ea typeface="Times New Roman"/>
                          <a:cs typeface="Times New Roman"/>
                        </a:rPr>
                        <a:t>§  Quinolone</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  Aminoglycoside</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  Vancomycin (nếu MIC ≥ 1 mcg/ml)</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  Doxycycline</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  Tigecycline</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  Colistin</a:t>
                      </a:r>
                      <a:endParaRPr lang="en-US" sz="11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c>
                  <a:txBody>
                    <a:bodyPr/>
                    <a:lstStyle/>
                    <a:p>
                      <a:pPr>
                        <a:lnSpc>
                          <a:spcPct val="115000"/>
                        </a:lnSpc>
                        <a:spcAft>
                          <a:spcPts val="0"/>
                        </a:spcAft>
                      </a:pPr>
                      <a:r>
                        <a:rPr lang="en-US" sz="1200">
                          <a:effectLst/>
                          <a:latin typeface="Times New Roman"/>
                          <a:ea typeface="Times New Roman"/>
                          <a:cs typeface="Times New Roman"/>
                        </a:rPr>
                        <a:t>Sử dụng liều cao nhất có hiệu quả (không gây độc tính)</a:t>
                      </a:r>
                      <a:endParaRPr lang="en-US" sz="11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9521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567216402"/>
              </p:ext>
            </p:extLst>
          </p:nvPr>
        </p:nvGraphicFramePr>
        <p:xfrm>
          <a:off x="838200" y="1295400"/>
          <a:ext cx="7677150" cy="2971854"/>
        </p:xfrm>
        <a:graphic>
          <a:graphicData uri="http://schemas.openxmlformats.org/drawingml/2006/table">
            <a:tbl>
              <a:tblPr firstRow="1" firstCol="1" bandRow="1"/>
              <a:tblGrid>
                <a:gridCol w="4884341"/>
                <a:gridCol w="2792809"/>
              </a:tblGrid>
              <a:tr h="1067563">
                <a:tc gridSpan="2">
                  <a:txBody>
                    <a:bodyPr/>
                    <a:lstStyle/>
                    <a:p>
                      <a:pPr>
                        <a:lnSpc>
                          <a:spcPct val="115000"/>
                        </a:lnSpc>
                        <a:spcAft>
                          <a:spcPts val="0"/>
                        </a:spcAft>
                      </a:pPr>
                      <a:r>
                        <a:rPr lang="en-US" sz="1400" b="1">
                          <a:effectLst/>
                          <a:latin typeface="Times New Roman"/>
                          <a:ea typeface="Times New Roman"/>
                          <a:cs typeface="Times New Roman"/>
                        </a:rPr>
                        <a:t>Kháng sinh phụ thuộc thời gian (T&gt;MIC)</a:t>
                      </a:r>
                      <a:endParaRPr lang="en-US" sz="14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c hMerge="1">
                  <a:txBody>
                    <a:bodyPr/>
                    <a:lstStyle/>
                    <a:p>
                      <a:endParaRPr lang="en-US"/>
                    </a:p>
                  </a:txBody>
                  <a:tcPr/>
                </a:tc>
              </a:tr>
              <a:tr h="1904291">
                <a:tc>
                  <a:txBody>
                    <a:bodyPr/>
                    <a:lstStyle/>
                    <a:p>
                      <a:pPr>
                        <a:lnSpc>
                          <a:spcPct val="115000"/>
                        </a:lnSpc>
                        <a:spcAft>
                          <a:spcPts val="0"/>
                        </a:spcAft>
                      </a:pPr>
                      <a:r>
                        <a:rPr lang="en-US" sz="1200">
                          <a:effectLst/>
                          <a:latin typeface="Times New Roman"/>
                          <a:ea typeface="Times New Roman"/>
                          <a:cs typeface="Times New Roman"/>
                        </a:rPr>
                        <a:t>§  Nồng độ penicillin &gt; MIC được duy trì  ≥ 60% khoảng cách đưa liều</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  Nồng độ beta-lactam &gt; MIC được duy trì ≥ 75% khoảng </a:t>
                      </a:r>
                      <a:r>
                        <a:rPr lang="en-US" sz="1400">
                          <a:solidFill>
                            <a:srgbClr val="353535"/>
                          </a:solidFill>
                          <a:effectLst/>
                          <a:latin typeface="Times New Roman"/>
                          <a:ea typeface="Times New Roman"/>
                          <a:cs typeface="Times New Roman"/>
                        </a:rPr>
                        <a:t>cách</a:t>
                      </a:r>
                      <a:r>
                        <a:rPr lang="en-US" sz="1150">
                          <a:solidFill>
                            <a:srgbClr val="353535"/>
                          </a:solidFill>
                          <a:effectLst/>
                          <a:latin typeface="Times New Roman"/>
                          <a:ea typeface="Times New Roman"/>
                          <a:cs typeface="Times New Roman"/>
                        </a:rPr>
                        <a:t> đưa liều</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  Nồng độ carbapenem &gt; MIC được duy trì ≥ 40%  khoảng cách đưa liều</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  Vancomycin (nếu MIC ≤ 1 mcg/ml)</a:t>
                      </a:r>
                      <a:endParaRPr lang="en-US" sz="11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c>
                  <a:txBody>
                    <a:bodyPr/>
                    <a:lstStyle/>
                    <a:p>
                      <a:pPr>
                        <a:lnSpc>
                          <a:spcPct val="115000"/>
                        </a:lnSpc>
                        <a:spcAft>
                          <a:spcPts val="0"/>
                        </a:spcAft>
                      </a:pPr>
                      <a:r>
                        <a:rPr lang="en-US" sz="1200">
                          <a:effectLst/>
                          <a:latin typeface="Times New Roman"/>
                          <a:ea typeface="Times New Roman"/>
                          <a:cs typeface="Times New Roman"/>
                        </a:rPr>
                        <a:t> </a:t>
                      </a:r>
                      <a:endParaRPr lang="en-US" sz="1100">
                        <a:effectLst/>
                        <a:latin typeface="Calibri"/>
                        <a:ea typeface="Calibri"/>
                        <a:cs typeface="Times New Roman"/>
                      </a:endParaRPr>
                    </a:p>
                    <a:p>
                      <a:pPr>
                        <a:lnSpc>
                          <a:spcPct val="115000"/>
                        </a:lnSpc>
                        <a:spcAft>
                          <a:spcPts val="1500"/>
                        </a:spcAft>
                      </a:pPr>
                      <a:r>
                        <a:rPr lang="en-US" sz="1150">
                          <a:solidFill>
                            <a:srgbClr val="353535"/>
                          </a:solidFill>
                          <a:effectLst/>
                          <a:latin typeface="Times New Roman"/>
                          <a:ea typeface="Times New Roman"/>
                          <a:cs typeface="Times New Roman"/>
                        </a:rPr>
                        <a:t>Sử dụng liều cao (tăng nồng độ thuốc trong huyết tương và tăng T&gt;MIC)</a:t>
                      </a:r>
                      <a:endParaRPr lang="en-US" sz="11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537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p14="http://schemas.microsoft.com/office/powerpoint/2010/main" val="238835763"/>
              </p:ext>
            </p:extLst>
          </p:nvPr>
        </p:nvGraphicFramePr>
        <p:xfrm>
          <a:off x="1371600" y="1447800"/>
          <a:ext cx="6362700" cy="3962400"/>
        </p:xfrm>
        <a:graphic>
          <a:graphicData uri="http://schemas.openxmlformats.org/drawingml/2006/table">
            <a:tbl>
              <a:tblPr firstRow="1" firstCol="1" bandRow="1"/>
              <a:tblGrid>
                <a:gridCol w="4048064"/>
                <a:gridCol w="2314636"/>
              </a:tblGrid>
              <a:tr h="690836">
                <a:tc gridSpan="2">
                  <a:txBody>
                    <a:bodyPr/>
                    <a:lstStyle/>
                    <a:p>
                      <a:pPr>
                        <a:lnSpc>
                          <a:spcPct val="115000"/>
                        </a:lnSpc>
                        <a:spcAft>
                          <a:spcPts val="0"/>
                        </a:spcAft>
                      </a:pPr>
                      <a:r>
                        <a:rPr lang="en-US" sz="1200" b="1" dirty="0" err="1">
                          <a:effectLst/>
                          <a:latin typeface="Times New Roman"/>
                          <a:ea typeface="Times New Roman"/>
                          <a:cs typeface="Times New Roman"/>
                        </a:rPr>
                        <a:t>Các</a:t>
                      </a:r>
                      <a:r>
                        <a:rPr lang="en-US" sz="1200" b="1" dirty="0">
                          <a:effectLst/>
                          <a:latin typeface="Times New Roman"/>
                          <a:ea typeface="Times New Roman"/>
                          <a:cs typeface="Times New Roman"/>
                        </a:rPr>
                        <a:t> </a:t>
                      </a:r>
                      <a:r>
                        <a:rPr lang="en-US" sz="1200" b="1" dirty="0" err="1">
                          <a:effectLst/>
                          <a:latin typeface="Times New Roman"/>
                          <a:ea typeface="Times New Roman"/>
                          <a:cs typeface="Times New Roman"/>
                        </a:rPr>
                        <a:t>kháng</a:t>
                      </a:r>
                      <a:r>
                        <a:rPr lang="en-US" sz="1200" b="1" dirty="0">
                          <a:effectLst/>
                          <a:latin typeface="Times New Roman"/>
                          <a:ea typeface="Times New Roman"/>
                          <a:cs typeface="Times New Roman"/>
                        </a:rPr>
                        <a:t> </a:t>
                      </a:r>
                      <a:r>
                        <a:rPr lang="en-US" sz="1200" b="1" dirty="0" err="1">
                          <a:effectLst/>
                          <a:latin typeface="Times New Roman"/>
                          <a:ea typeface="Times New Roman"/>
                          <a:cs typeface="Times New Roman"/>
                        </a:rPr>
                        <a:t>sinh</a:t>
                      </a:r>
                      <a:r>
                        <a:rPr lang="en-US" sz="1200" b="1" dirty="0">
                          <a:effectLst/>
                          <a:latin typeface="Times New Roman"/>
                          <a:ea typeface="Times New Roman"/>
                          <a:cs typeface="Times New Roman"/>
                        </a:rPr>
                        <a:t> </a:t>
                      </a:r>
                      <a:r>
                        <a:rPr lang="en-US" sz="1200" b="1" dirty="0" err="1">
                          <a:effectLst/>
                          <a:latin typeface="Times New Roman"/>
                          <a:ea typeface="Times New Roman"/>
                          <a:cs typeface="Times New Roman"/>
                        </a:rPr>
                        <a:t>khác</a:t>
                      </a:r>
                      <a:r>
                        <a:rPr lang="en-US" sz="1200" b="1" dirty="0">
                          <a:effectLst/>
                          <a:latin typeface="Times New Roman"/>
                          <a:ea typeface="Times New Roman"/>
                          <a:cs typeface="Times New Roman"/>
                        </a:rPr>
                        <a:t> (</a:t>
                      </a:r>
                      <a:r>
                        <a:rPr lang="en-US" sz="1200" b="1" dirty="0" err="1">
                          <a:effectLst/>
                          <a:latin typeface="Times New Roman"/>
                          <a:ea typeface="Times New Roman"/>
                          <a:cs typeface="Times New Roman"/>
                        </a:rPr>
                        <a:t>Cmax:MIC</a:t>
                      </a:r>
                      <a:r>
                        <a:rPr lang="en-US" sz="1200" b="1" dirty="0">
                          <a:effectLst/>
                          <a:latin typeface="Times New Roman"/>
                          <a:ea typeface="Times New Roman"/>
                          <a:cs typeface="Times New Roman"/>
                        </a:rPr>
                        <a:t>/T&gt;MIC </a:t>
                      </a:r>
                      <a:r>
                        <a:rPr lang="en-US" sz="1200" b="1" dirty="0" err="1">
                          <a:effectLst/>
                          <a:latin typeface="Times New Roman"/>
                          <a:ea typeface="Times New Roman"/>
                          <a:cs typeface="Times New Roman"/>
                        </a:rPr>
                        <a:t>và</a:t>
                      </a:r>
                      <a:r>
                        <a:rPr lang="en-US" sz="1200" b="1" dirty="0">
                          <a:effectLst/>
                          <a:latin typeface="Times New Roman"/>
                          <a:ea typeface="Times New Roman"/>
                          <a:cs typeface="Times New Roman"/>
                        </a:rPr>
                        <a:t>/</a:t>
                      </a:r>
                      <a:r>
                        <a:rPr lang="en-US" sz="1200" b="1" dirty="0" err="1">
                          <a:effectLst/>
                          <a:latin typeface="Times New Roman"/>
                          <a:ea typeface="Times New Roman"/>
                          <a:cs typeface="Times New Roman"/>
                        </a:rPr>
                        <a:t>hoặc</a:t>
                      </a:r>
                      <a:r>
                        <a:rPr lang="en-US" sz="1200" b="1" dirty="0">
                          <a:effectLst/>
                          <a:latin typeface="Times New Roman"/>
                          <a:ea typeface="Times New Roman"/>
                          <a:cs typeface="Times New Roman"/>
                        </a:rPr>
                        <a:t> </a:t>
                      </a:r>
                      <a:r>
                        <a:rPr lang="en-US" sz="1200" b="1" dirty="0" err="1">
                          <a:effectLst/>
                          <a:latin typeface="Times New Roman"/>
                          <a:ea typeface="Times New Roman"/>
                          <a:cs typeface="Times New Roman"/>
                        </a:rPr>
                        <a:t>AUC</a:t>
                      </a:r>
                      <a:r>
                        <a:rPr lang="en-US" sz="800" b="1" baseline="-25000" dirty="0" err="1">
                          <a:effectLst/>
                          <a:latin typeface="Times New Roman"/>
                          <a:ea typeface="Times New Roman"/>
                          <a:cs typeface="Times New Roman"/>
                        </a:rPr>
                        <a:t>0</a:t>
                      </a:r>
                      <a:r>
                        <a:rPr lang="en-US" sz="800" b="1" baseline="-25000" dirty="0">
                          <a:effectLst/>
                          <a:latin typeface="Times New Roman"/>
                          <a:ea typeface="Times New Roman"/>
                          <a:cs typeface="Times New Roman"/>
                        </a:rPr>
                        <a:t>-24</a:t>
                      </a:r>
                      <a:r>
                        <a:rPr lang="en-US" sz="1200" b="1" dirty="0">
                          <a:effectLst/>
                          <a:latin typeface="Times New Roman"/>
                          <a:ea typeface="Times New Roman"/>
                          <a:cs typeface="Times New Roman"/>
                        </a:rPr>
                        <a:t>/MIC)</a:t>
                      </a:r>
                      <a:endParaRPr lang="en-US" sz="1100" dirty="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c hMerge="1">
                  <a:txBody>
                    <a:bodyPr/>
                    <a:lstStyle/>
                    <a:p>
                      <a:endParaRPr lang="en-US"/>
                    </a:p>
                  </a:txBody>
                  <a:tcPr/>
                </a:tc>
              </a:tr>
              <a:tr h="3271564">
                <a:tc>
                  <a:txBody>
                    <a:bodyPr/>
                    <a:lstStyle/>
                    <a:p>
                      <a:pPr>
                        <a:lnSpc>
                          <a:spcPct val="115000"/>
                        </a:lnSpc>
                        <a:spcAft>
                          <a:spcPts val="0"/>
                        </a:spcAft>
                      </a:pPr>
                      <a:r>
                        <a:rPr lang="en-US" sz="1200" dirty="0">
                          <a:effectLst/>
                          <a:latin typeface="Times New Roman"/>
                          <a:ea typeface="Times New Roman"/>
                          <a:cs typeface="Times New Roman"/>
                        </a:rPr>
                        <a:t>§  Quinolone</a:t>
                      </a:r>
                      <a:endParaRPr lang="en-US" sz="1100" dirty="0">
                        <a:effectLst/>
                        <a:latin typeface="Calibri"/>
                        <a:ea typeface="Calibri"/>
                        <a:cs typeface="Times New Roman"/>
                      </a:endParaRPr>
                    </a:p>
                    <a:p>
                      <a:pPr>
                        <a:lnSpc>
                          <a:spcPct val="115000"/>
                        </a:lnSpc>
                        <a:spcAft>
                          <a:spcPts val="1500"/>
                        </a:spcAft>
                      </a:pPr>
                      <a:r>
                        <a:rPr lang="en-US" sz="1150" dirty="0">
                          <a:solidFill>
                            <a:srgbClr val="353535"/>
                          </a:solidFill>
                          <a:effectLst/>
                          <a:latin typeface="Times New Roman"/>
                          <a:ea typeface="Times New Roman"/>
                          <a:cs typeface="Times New Roman"/>
                        </a:rPr>
                        <a:t>&gt; 125 (</a:t>
                      </a:r>
                      <a:r>
                        <a:rPr lang="en-US" sz="1150" dirty="0" err="1">
                          <a:solidFill>
                            <a:srgbClr val="353535"/>
                          </a:solidFill>
                          <a:effectLst/>
                          <a:latin typeface="Times New Roman"/>
                          <a:ea typeface="Times New Roman"/>
                          <a:cs typeface="Times New Roman"/>
                        </a:rPr>
                        <a:t>hiệu</a:t>
                      </a:r>
                      <a:r>
                        <a:rPr lang="en-US" sz="1150" dirty="0">
                          <a:solidFill>
                            <a:srgbClr val="353535"/>
                          </a:solidFill>
                          <a:effectLst/>
                          <a:latin typeface="Times New Roman"/>
                          <a:ea typeface="Times New Roman"/>
                          <a:cs typeface="Times New Roman"/>
                        </a:rPr>
                        <a:t> </a:t>
                      </a:r>
                      <a:r>
                        <a:rPr lang="en-US" sz="1150" dirty="0" err="1">
                          <a:solidFill>
                            <a:srgbClr val="353535"/>
                          </a:solidFill>
                          <a:effectLst/>
                          <a:latin typeface="Times New Roman"/>
                          <a:ea typeface="Times New Roman"/>
                          <a:cs typeface="Times New Roman"/>
                        </a:rPr>
                        <a:t>quả</a:t>
                      </a:r>
                      <a:r>
                        <a:rPr lang="en-US" sz="1150" dirty="0">
                          <a:solidFill>
                            <a:srgbClr val="353535"/>
                          </a:solidFill>
                          <a:effectLst/>
                          <a:latin typeface="Times New Roman"/>
                          <a:ea typeface="Times New Roman"/>
                          <a:cs typeface="Times New Roman"/>
                        </a:rPr>
                        <a:t>)</a:t>
                      </a:r>
                      <a:endParaRPr lang="en-US" sz="1100" dirty="0">
                        <a:effectLst/>
                        <a:latin typeface="Calibri"/>
                        <a:ea typeface="Calibri"/>
                        <a:cs typeface="Times New Roman"/>
                      </a:endParaRPr>
                    </a:p>
                    <a:p>
                      <a:pPr>
                        <a:lnSpc>
                          <a:spcPct val="115000"/>
                        </a:lnSpc>
                        <a:spcAft>
                          <a:spcPts val="1500"/>
                        </a:spcAft>
                      </a:pPr>
                      <a:r>
                        <a:rPr lang="en-US" sz="1150" dirty="0">
                          <a:solidFill>
                            <a:srgbClr val="353535"/>
                          </a:solidFill>
                          <a:effectLst/>
                          <a:latin typeface="Times New Roman"/>
                          <a:ea typeface="Times New Roman"/>
                          <a:cs typeface="Times New Roman"/>
                        </a:rPr>
                        <a:t>&gt; 250 (</a:t>
                      </a:r>
                      <a:r>
                        <a:rPr lang="en-US" sz="1150" dirty="0" err="1">
                          <a:solidFill>
                            <a:srgbClr val="353535"/>
                          </a:solidFill>
                          <a:effectLst/>
                          <a:latin typeface="Times New Roman"/>
                          <a:ea typeface="Times New Roman"/>
                          <a:cs typeface="Times New Roman"/>
                        </a:rPr>
                        <a:t>hiệu</a:t>
                      </a:r>
                      <a:r>
                        <a:rPr lang="en-US" sz="1150" dirty="0">
                          <a:solidFill>
                            <a:srgbClr val="353535"/>
                          </a:solidFill>
                          <a:effectLst/>
                          <a:latin typeface="Times New Roman"/>
                          <a:ea typeface="Times New Roman"/>
                          <a:cs typeface="Times New Roman"/>
                        </a:rPr>
                        <a:t> </a:t>
                      </a:r>
                      <a:r>
                        <a:rPr lang="en-US" sz="1150" dirty="0" err="1">
                          <a:solidFill>
                            <a:srgbClr val="353535"/>
                          </a:solidFill>
                          <a:effectLst/>
                          <a:latin typeface="Times New Roman"/>
                          <a:ea typeface="Times New Roman"/>
                          <a:cs typeface="Times New Roman"/>
                        </a:rPr>
                        <a:t>quả</a:t>
                      </a:r>
                      <a:r>
                        <a:rPr lang="en-US" sz="1150" dirty="0">
                          <a:solidFill>
                            <a:srgbClr val="353535"/>
                          </a:solidFill>
                          <a:effectLst/>
                          <a:latin typeface="Times New Roman"/>
                          <a:ea typeface="Times New Roman"/>
                          <a:cs typeface="Times New Roman"/>
                        </a:rPr>
                        <a:t> </a:t>
                      </a:r>
                      <a:r>
                        <a:rPr lang="en-US" sz="1150" dirty="0" err="1">
                          <a:solidFill>
                            <a:srgbClr val="353535"/>
                          </a:solidFill>
                          <a:effectLst/>
                          <a:latin typeface="Times New Roman"/>
                          <a:ea typeface="Times New Roman"/>
                          <a:cs typeface="Times New Roman"/>
                        </a:rPr>
                        <a:t>hơn</a:t>
                      </a:r>
                      <a:r>
                        <a:rPr lang="en-US" sz="1150" dirty="0">
                          <a:solidFill>
                            <a:srgbClr val="353535"/>
                          </a:solidFill>
                          <a:effectLst/>
                          <a:latin typeface="Times New Roman"/>
                          <a:ea typeface="Times New Roman"/>
                          <a:cs typeface="Times New Roman"/>
                        </a:rPr>
                        <a:t>)</a:t>
                      </a:r>
                      <a:endParaRPr lang="en-US" sz="1100" dirty="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c>
                  <a:txBody>
                    <a:bodyPr/>
                    <a:lstStyle/>
                    <a:p>
                      <a:pPr>
                        <a:lnSpc>
                          <a:spcPct val="115000"/>
                        </a:lnSpc>
                        <a:spcAft>
                          <a:spcPts val="0"/>
                        </a:spcAft>
                      </a:pPr>
                      <a:r>
                        <a:rPr lang="en-US" sz="1200">
                          <a:effectLst/>
                          <a:latin typeface="Times New Roman"/>
                          <a:ea typeface="Times New Roman"/>
                          <a:cs typeface="Times New Roman"/>
                        </a:rPr>
                        <a:t>Sử dụng liều cao nhất có hiệu quả (không gây độc tính)</a:t>
                      </a:r>
                      <a:endParaRPr lang="en-US" sz="1100">
                        <a:effectLst/>
                        <a:latin typeface="Calibri"/>
                        <a:ea typeface="Calibri"/>
                        <a:cs typeface="Times New Roman"/>
                      </a:endParaRPr>
                    </a:p>
                  </a:txBody>
                  <a:tcPr marL="142875" marR="142875" marT="47625" marB="47625" anchor="ctr">
                    <a:lnL w="12700" cap="flat" cmpd="sng" algn="ctr">
                      <a:solidFill>
                        <a:srgbClr val="E2E2E2"/>
                      </a:solidFill>
                      <a:prstDash val="solid"/>
                      <a:round/>
                      <a:headEnd type="none" w="med" len="med"/>
                      <a:tailEnd type="none" w="med" len="med"/>
                    </a:lnL>
                    <a:lnR w="12700" cap="flat" cmpd="sng" algn="ctr">
                      <a:solidFill>
                        <a:srgbClr val="E2E2E2"/>
                      </a:solidFill>
                      <a:prstDash val="solid"/>
                      <a:round/>
                      <a:headEnd type="none" w="med" len="med"/>
                      <a:tailEnd type="none" w="med" len="med"/>
                    </a:lnR>
                    <a:lnT w="12700" cap="flat" cmpd="sng" algn="ctr">
                      <a:solidFill>
                        <a:srgbClr val="E2E2E2"/>
                      </a:solidFill>
                      <a:prstDash val="solid"/>
                      <a:round/>
                      <a:headEnd type="none" w="med" len="med"/>
                      <a:tailEnd type="none" w="med" len="med"/>
                    </a:lnT>
                    <a:lnB w="12700" cap="flat" cmpd="sng" algn="ctr">
                      <a:solidFill>
                        <a:srgbClr val="E2E2E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186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4267200"/>
            <a:ext cx="7162800" cy="2209800"/>
          </a:xfrm>
        </p:spPr>
        <p:txBody>
          <a:bodyPr>
            <a:noAutofit/>
          </a:bodyPr>
          <a:lstStyle/>
          <a:p>
            <a:r>
              <a:rPr lang="en-US" sz="1400" b="1" dirty="0">
                <a:latin typeface="Times New Roman" panose="02020603050405020304" pitchFamily="18" charset="0"/>
                <a:cs typeface="Times New Roman" panose="02020603050405020304" pitchFamily="18" charset="0"/>
              </a:rPr>
              <a:t>D. </a:t>
            </a:r>
            <a:r>
              <a:rPr lang="en-US" sz="1400" b="1" dirty="0" err="1">
                <a:latin typeface="Times New Roman" panose="02020603050405020304" pitchFamily="18" charset="0"/>
                <a:cs typeface="Times New Roman" panose="02020603050405020304" pitchFamily="18" charset="0"/>
              </a:rPr>
              <a:t>LIỆU</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PHÁP</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CHUYỂN</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ĐỔI</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KHÁNG</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SINH</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ĐƯỜNG</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TĨNH</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MẠCH</a:t>
            </a:r>
            <a:r>
              <a:rPr lang="en-US" sz="1400" b="1" dirty="0">
                <a:latin typeface="Times New Roman" panose="02020603050405020304" pitchFamily="18" charset="0"/>
                <a:cs typeface="Times New Roman" panose="02020603050405020304" pitchFamily="18" charset="0"/>
              </a:rPr>
              <a:t> (IV) </a:t>
            </a:r>
            <a:r>
              <a:rPr lang="en-US" sz="1400" b="1" dirty="0" err="1">
                <a:latin typeface="Times New Roman" panose="02020603050405020304" pitchFamily="18" charset="0"/>
                <a:cs typeface="Times New Roman" panose="02020603050405020304" pitchFamily="18" charset="0"/>
              </a:rPr>
              <a:t>VÀ</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ĐƯỜNG</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UỐNG</a:t>
            </a:r>
            <a:r>
              <a:rPr lang="en-US" sz="1400" b="1" dirty="0">
                <a:latin typeface="Times New Roman" panose="02020603050405020304" pitchFamily="18" charset="0"/>
                <a:cs typeface="Times New Roman" panose="02020603050405020304" pitchFamily="18" charset="0"/>
              </a:rPr>
              <a:t> (PO)</a:t>
            </a: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Bệnh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nhập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bắt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đầu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điều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trị</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liệu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tĩnh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chuyển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đổi</a:t>
            </a:r>
            <a:r>
              <a:rPr lang="en-US" sz="1400" dirty="0">
                <a:latin typeface="Times New Roman" panose="02020603050405020304" pitchFamily="18" charset="0"/>
                <a:cs typeface="Times New Roman" panose="02020603050405020304" pitchFamily="18" charset="0"/>
              </a:rPr>
              <a:t> sang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uống</a:t>
            </a:r>
            <a:r>
              <a:rPr lang="en-US" sz="1400" dirty="0">
                <a:latin typeface="Times New Roman" panose="02020603050405020304" pitchFamily="18" charset="0"/>
                <a:cs typeface="Times New Roman" panose="02020603050405020304" pitchFamily="18" charset="0"/>
              </a:rPr>
              <a:t> ở </a:t>
            </a:r>
            <a:r>
              <a:rPr lang="en-US" sz="1400" dirty="0" err="1">
                <a:latin typeface="Times New Roman" panose="02020603050405020304" pitchFamily="18" charset="0"/>
                <a:cs typeface="Times New Roman" panose="02020603050405020304" pitchFamily="18" charset="0"/>
              </a:rPr>
              <a:t>liều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nếu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cải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thiện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lâm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sàng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hoặc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hạ</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sốt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vòng</a:t>
            </a:r>
            <a:r>
              <a:rPr lang="en-US" sz="1400" dirty="0">
                <a:latin typeface="Times New Roman" panose="02020603050405020304" pitchFamily="18" charset="0"/>
                <a:cs typeface="Times New Roman" panose="02020603050405020304" pitchFamily="18" charset="0"/>
              </a:rPr>
              <a:t> 72 </a:t>
            </a:r>
            <a:r>
              <a:rPr lang="en-US" sz="1400" dirty="0" err="1">
                <a:latin typeface="Times New Roman" panose="02020603050405020304" pitchFamily="18" charset="0"/>
                <a:cs typeface="Times New Roman" panose="02020603050405020304" pitchFamily="18" charset="0"/>
              </a:rPr>
              <a:t>giờ</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lợi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ích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chuyển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đổi</a:t>
            </a:r>
            <a:r>
              <a:rPr lang="en-US" sz="1400" dirty="0">
                <a:latin typeface="Times New Roman" panose="02020603050405020304" pitchFamily="18" charset="0"/>
                <a:cs typeface="Times New Roman" panose="02020603050405020304" pitchFamily="18" charset="0"/>
              </a:rPr>
              <a:t> IV sang PO </a:t>
            </a:r>
            <a:r>
              <a:rPr lang="en-US" sz="1400" dirty="0" err="1">
                <a:latin typeface="Times New Roman" panose="02020603050405020304" pitchFamily="18" charset="0"/>
                <a:cs typeface="Times New Roman" panose="02020603050405020304" pitchFamily="18" charset="0"/>
              </a:rPr>
              <a:t>sớm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gồm</a:t>
            </a:r>
            <a:r>
              <a:rPr lang="en-US" sz="1400" dirty="0">
                <a:latin typeface="Times New Roman" panose="02020603050405020304" pitchFamily="18" charset="0"/>
                <a:cs typeface="Times New Roman" panose="02020603050405020304" pitchFamily="18" charset="0"/>
              </a:rPr>
              <a:t>:</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rmAutofit fontScale="85000" lnSpcReduction="20000"/>
          </a:bodyPr>
          <a:lstStyle/>
          <a:p>
            <a:pPr lvl="0"/>
            <a:r>
              <a:rPr lang="en-US" sz="1400" b="1" i="1" dirty="0" err="1">
                <a:latin typeface="Times New Roman" panose="02020603050405020304" pitchFamily="18" charset="0"/>
                <a:cs typeface="Times New Roman" panose="02020603050405020304" pitchFamily="18" charset="0"/>
              </a:rPr>
              <a:t>Giảm</a:t>
            </a:r>
            <a:r>
              <a:rPr lang="en-US" sz="1400" b="1" i="1" dirty="0">
                <a:latin typeface="Times New Roman" panose="02020603050405020304" pitchFamily="18" charset="0"/>
                <a:cs typeface="Times New Roman" panose="02020603050405020304" pitchFamily="18" charset="0"/>
              </a:rPr>
              <a:t> chi </a:t>
            </a:r>
            <a:r>
              <a:rPr lang="en-US" sz="1400" b="1" i="1" dirty="0" err="1">
                <a:latin typeface="Times New Roman" panose="02020603050405020304" pitchFamily="18" charset="0"/>
                <a:cs typeface="Times New Roman" panose="02020603050405020304" pitchFamily="18" charset="0"/>
              </a:rPr>
              <a:t>phí</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điều</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trị</a:t>
            </a:r>
            <a:r>
              <a:rPr lang="en-US" sz="1400" b="1" i="1"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p>
            <a:pPr lvl="0"/>
            <a:r>
              <a:rPr lang="en-US" sz="1400" b="1" i="1" dirty="0" err="1">
                <a:latin typeface="Times New Roman" panose="02020603050405020304" pitchFamily="18" charset="0"/>
                <a:cs typeface="Times New Roman" panose="02020603050405020304" pitchFamily="18" charset="0"/>
              </a:rPr>
              <a:t>Bệnh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nhân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được</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xuất</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viện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sớm</a:t>
            </a:r>
            <a:r>
              <a:rPr lang="en-US" sz="1400" b="1" i="1"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p>
            <a:pPr lvl="0"/>
            <a:r>
              <a:rPr lang="en-US" sz="1400" b="1" i="1" dirty="0" err="1">
                <a:latin typeface="Times New Roman" panose="02020603050405020304" pitchFamily="18" charset="0"/>
                <a:cs typeface="Times New Roman" panose="02020603050405020304" pitchFamily="18" charset="0"/>
              </a:rPr>
              <a:t>Giảm</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nhu</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cầu</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sử</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dụng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liệu</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pháp</a:t>
            </a:r>
            <a:r>
              <a:rPr lang="en-US" sz="1400" b="1" i="1" dirty="0">
                <a:latin typeface="Times New Roman" panose="02020603050405020304" pitchFamily="18" charset="0"/>
                <a:cs typeface="Times New Roman" panose="02020603050405020304" pitchFamily="18" charset="0"/>
              </a:rPr>
              <a:t> IV </a:t>
            </a:r>
            <a:r>
              <a:rPr lang="en-US" sz="1400" b="1" i="1" dirty="0" err="1">
                <a:latin typeface="Times New Roman" panose="02020603050405020304" pitchFamily="18" charset="0"/>
                <a:cs typeface="Times New Roman" panose="02020603050405020304" pitchFamily="18" charset="0"/>
              </a:rPr>
              <a:t>tại</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nhà</a:t>
            </a:r>
            <a:r>
              <a:rPr lang="en-US" sz="1400" b="1" i="1"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p>
            <a:pPr lvl="0"/>
            <a:r>
              <a:rPr lang="en-US" sz="1400" b="1" i="1" dirty="0" err="1">
                <a:latin typeface="Times New Roman" panose="02020603050405020304" pitchFamily="18" charset="0"/>
                <a:cs typeface="Times New Roman" panose="02020603050405020304" pitchFamily="18" charset="0"/>
              </a:rPr>
              <a:t>Giảm</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thiểu</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các</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nhiễm</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khuẩn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xảy</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ra</a:t>
            </a:r>
            <a:r>
              <a:rPr lang="en-US" sz="1400" b="1" i="1" dirty="0">
                <a:latin typeface="Times New Roman" panose="02020603050405020304" pitchFamily="18" charset="0"/>
                <a:cs typeface="Times New Roman" panose="02020603050405020304" pitchFamily="18" charset="0"/>
              </a:rPr>
              <a:t> do </a:t>
            </a:r>
            <a:r>
              <a:rPr lang="en-US" sz="1400" b="1" i="1" dirty="0" err="1">
                <a:latin typeface="Times New Roman" panose="02020603050405020304" pitchFamily="18" charset="0"/>
                <a:cs typeface="Times New Roman" panose="02020603050405020304" pitchFamily="18" charset="0"/>
              </a:rPr>
              <a:t>thủ</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thuật</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tiêm</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truyền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tĩnh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mạch</a:t>
            </a:r>
            <a:r>
              <a:rPr lang="en-US" sz="1400" b="1" i="1"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p>
            <a:r>
              <a:rPr lang="en-US" sz="1400" dirty="0" err="1">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thuốc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thích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hợp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liệu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chuyển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đổi</a:t>
            </a:r>
            <a:r>
              <a:rPr lang="en-US" sz="1400" dirty="0">
                <a:latin typeface="Times New Roman" panose="02020603050405020304" pitchFamily="18" charset="0"/>
                <a:cs typeface="Times New Roman" panose="02020603050405020304" pitchFamily="18" charset="0"/>
              </a:rPr>
              <a:t> IV sang PO </a:t>
            </a:r>
            <a:r>
              <a:rPr lang="en-US" sz="1400" dirty="0" err="1">
                <a:latin typeface="Times New Roman" panose="02020603050405020304" pitchFamily="18" charset="0"/>
                <a:cs typeface="Times New Roman" panose="02020603050405020304" pitchFamily="18" charset="0"/>
              </a:rPr>
              <a:t>hoặc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điều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trị</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hoàn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toàn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bằng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gồm</a:t>
            </a:r>
            <a:r>
              <a:rPr lang="en-US" sz="1400" dirty="0">
                <a:latin typeface="Times New Roman" panose="02020603050405020304" pitchFamily="18" charset="0"/>
                <a:cs typeface="Times New Roman" panose="02020603050405020304" pitchFamily="18" charset="0"/>
              </a:rPr>
              <a:t>: doxycycline, minocycline, clindamycin, metronidazole, chloramphenicol, amoxicillin, trimethoprim-sulfamethoxazole, quinolone, and linezolid.</a:t>
            </a:r>
          </a:p>
          <a:p>
            <a:r>
              <a:rPr lang="en-US" sz="1400" b="1" i="1" dirty="0" err="1">
                <a:latin typeface="Times New Roman" panose="02020603050405020304" pitchFamily="18" charset="0"/>
                <a:cs typeface="Times New Roman" panose="02020603050405020304" pitchFamily="18" charset="0"/>
              </a:rPr>
              <a:t>Phần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lớn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các</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bệnh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nhiễm</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khuẩn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nên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được</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điều</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trị</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bằng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đường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uống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trừ</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khi</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bệnh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nặng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bệnh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nhân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không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thể</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dùng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kháng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sinh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bằng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đường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uống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hoặc</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không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có</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sự</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tương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đương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giữa</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kháng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sinh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đường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tĩnh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mạch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với</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kháng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sinh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đường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uống</a:t>
            </a:r>
            <a:r>
              <a:rPr lang="en-US" sz="1400" b="1" i="1"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Nếu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bệnh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uống</a:t>
            </a: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hấp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nghiên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cứu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thấy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không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sự</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biệt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lâm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sàng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giữa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việc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sử</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tĩnh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hoặc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uống</a:t>
            </a:r>
            <a:r>
              <a:rPr lang="en-US" sz="1400" dirty="0">
                <a:latin typeface="Times New Roman" panose="02020603050405020304" pitchFamily="18" charset="0"/>
                <a:cs typeface="Times New Roman" panose="02020603050405020304" pitchFamily="18" charset="0"/>
              </a:rPr>
              <a:t> ở </a:t>
            </a:r>
            <a:r>
              <a:rPr lang="en-US" sz="1400" dirty="0" err="1">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quan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trọng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nhắc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yếu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tố</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phổ</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khuẩn</a:t>
            </a:r>
            <a:r>
              <a:rPr lang="en-US" sz="1400" dirty="0">
                <a:latin typeface="Times New Roman" panose="02020603050405020304" pitchFamily="18" charset="0"/>
                <a:cs typeface="Times New Roman" panose="02020603050405020304" pitchFamily="18" charset="0"/>
              </a:rPr>
              <a:t>, </a:t>
            </a:r>
            <a:endParaRPr lang="en-US" sz="1400" dirty="0" smtClean="0">
              <a:latin typeface="Times New Roman" panose="02020603050405020304" pitchFamily="18" charset="0"/>
              <a:cs typeface="Times New Roman" panose="02020603050405020304" pitchFamily="18" charset="0"/>
            </a:endParaRPr>
          </a:p>
          <a:p>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năng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thấm</a:t>
            </a:r>
            <a:r>
              <a:rPr lang="en-US" sz="1400" dirty="0">
                <a:latin typeface="Times New Roman" panose="02020603050405020304" pitchFamily="18" charset="0"/>
                <a:cs typeface="Times New Roman" panose="02020603050405020304" pitchFamily="18" charset="0"/>
              </a:rPr>
              <a:t> qua </a:t>
            </a:r>
            <a:r>
              <a:rPr lang="en-US" sz="1400" dirty="0" err="1">
                <a:latin typeface="Times New Roman" panose="02020603050405020304" pitchFamily="18" charset="0"/>
                <a:cs typeface="Times New Roman" panose="02020603050405020304" pitchFamily="18" charset="0"/>
              </a:rPr>
              <a:t>mô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hơn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sử</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thuốc</a:t>
            </a:r>
            <a:r>
              <a:rPr lang="en-US" sz="1400"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Hầu</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hết</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tất</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cả</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các</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bệnh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nhân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với</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tình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trạng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bệnh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không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nặng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trên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lâm</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sàng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nên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được</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điều</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trị</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một</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phần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hoặc</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toàn</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bộ</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bằng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kháng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sinh</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đường</a:t>
            </a:r>
            <a:r>
              <a:rPr lang="en-US" sz="1400" b="1" i="1" dirty="0">
                <a:latin typeface="Times New Roman" panose="02020603050405020304" pitchFamily="18" charset="0"/>
                <a:cs typeface="Times New Roman" panose="02020603050405020304" pitchFamily="18" charset="0"/>
              </a:rPr>
              <a:t> </a:t>
            </a:r>
            <a:r>
              <a:rPr lang="en-US" sz="1400" b="1" i="1" dirty="0" err="1">
                <a:latin typeface="Times New Roman" panose="02020603050405020304" pitchFamily="18" charset="0"/>
                <a:cs typeface="Times New Roman" panose="02020603050405020304" pitchFamily="18" charset="0"/>
              </a:rPr>
              <a:t>uống</a:t>
            </a:r>
            <a:r>
              <a:rPr lang="en-US" sz="1400" b="1" i="1"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chuyển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đổi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liệu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IV sang PO,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lựa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chọn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phổ</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khuẩn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năng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đạt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nồng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máu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giống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đường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tĩnh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mạch</a:t>
            </a:r>
            <a:r>
              <a:rPr lang="en-US" sz="1400" dirty="0">
                <a:latin typeface="Times New Roman" panose="02020603050405020304" pitchFamily="18" charset="0"/>
                <a:cs typeface="Times New Roman" panose="02020603050405020304" pitchFamily="18" charset="0"/>
              </a:rPr>
              <a:t> ở </a:t>
            </a:r>
            <a:r>
              <a:rPr lang="en-US" sz="1400" dirty="0" err="1">
                <a:latin typeface="Times New Roman" panose="02020603050405020304" pitchFamily="18" charset="0"/>
                <a:cs typeface="Times New Roman" panose="02020603050405020304" pitchFamily="18" charset="0"/>
              </a:rPr>
              <a:t>liều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đương</a:t>
            </a:r>
            <a:r>
              <a:rPr lang="en-US" sz="1400" dirty="0">
                <a:latin typeface="Times New Roman" panose="02020603050405020304" pitchFamily="18" charset="0"/>
                <a:cs typeface="Times New Roman" panose="02020603050405020304" pitchFamily="18" charset="0"/>
              </a:rPr>
              <a:t>.</a:t>
            </a: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2958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457200" y="676862"/>
            <a:ext cx="608160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353535"/>
                </a:solidFill>
                <a:effectLst/>
                <a:latin typeface="Times New Roman" panose="02020603050405020304" pitchFamily="18" charset="0"/>
                <a:ea typeface="Times New Roman" panose="02020603050405020304" pitchFamily="18" charset="0"/>
                <a:cs typeface="Times New Roman" panose="02020603050405020304" pitchFamily="18" charset="0"/>
              </a:rPr>
              <a:t>Bảng 3: Sinh khả dụng và liều dùng IV – PO của một số kháng sinh</a:t>
            </a:r>
            <a:endPar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555747677"/>
              </p:ext>
            </p:extLst>
          </p:nvPr>
        </p:nvGraphicFramePr>
        <p:xfrm>
          <a:off x="1507470" y="1433266"/>
          <a:ext cx="6129060" cy="5143585"/>
        </p:xfrm>
        <a:graphic>
          <a:graphicData uri="http://schemas.openxmlformats.org/drawingml/2006/table">
            <a:tbl>
              <a:tblPr firstRow="1" firstCol="1" bandRow="1">
                <a:tableStyleId>{5C22544A-7EE6-4342-B048-85BDC9FD1C3A}</a:tableStyleId>
              </a:tblPr>
              <a:tblGrid>
                <a:gridCol w="1387155"/>
                <a:gridCol w="1210071"/>
                <a:gridCol w="1770836"/>
                <a:gridCol w="1760998"/>
              </a:tblGrid>
              <a:tr h="294342">
                <a:tc>
                  <a:txBody>
                    <a:bodyPr/>
                    <a:lstStyle/>
                    <a:p>
                      <a:pPr>
                        <a:lnSpc>
                          <a:spcPct val="115000"/>
                        </a:lnSpc>
                        <a:spcAft>
                          <a:spcPts val="0"/>
                        </a:spcAft>
                      </a:pPr>
                      <a:r>
                        <a:rPr lang="en-US" sz="1200" dirty="0" err="1">
                          <a:effectLst/>
                          <a:latin typeface="Times New Roman" panose="02020603050405020304" pitchFamily="18" charset="0"/>
                          <a:cs typeface="Times New Roman" panose="02020603050405020304" pitchFamily="18" charset="0"/>
                        </a:rPr>
                        <a:t>Thuốc</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Sinh khả dụng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Liều dùng đường IV</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Liều dùng đường PO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gridSpan="4">
                  <a:txBody>
                    <a:bodyPr/>
                    <a:lstStyle/>
                    <a:p>
                      <a:pPr>
                        <a:lnSpc>
                          <a:spcPct val="115000"/>
                        </a:lnSpc>
                        <a:spcAft>
                          <a:spcPts val="0"/>
                        </a:spcAft>
                      </a:pPr>
                      <a:r>
                        <a:rPr lang="en-US" sz="1200" dirty="0" err="1">
                          <a:effectLst/>
                        </a:rPr>
                        <a:t>Nhóm</a:t>
                      </a:r>
                      <a:r>
                        <a:rPr lang="en-US" sz="1200" dirty="0">
                          <a:effectLst/>
                        </a:rPr>
                        <a:t> </a:t>
                      </a:r>
                      <a:r>
                        <a:rPr lang="en-US" sz="1200" dirty="0" err="1">
                          <a:effectLst/>
                        </a:rPr>
                        <a:t>thuốc</a:t>
                      </a:r>
                      <a:r>
                        <a:rPr lang="en-US" sz="1200" dirty="0">
                          <a:effectLst/>
                        </a:rPr>
                        <a:t> </a:t>
                      </a:r>
                      <a:r>
                        <a:rPr lang="en-US" sz="1200" dirty="0" err="1">
                          <a:effectLst/>
                        </a:rPr>
                        <a:t>có</a:t>
                      </a:r>
                      <a:r>
                        <a:rPr lang="en-US" sz="1200" dirty="0">
                          <a:effectLst/>
                        </a:rPr>
                        <a:t> </a:t>
                      </a:r>
                      <a:r>
                        <a:rPr lang="en-US" sz="1200" dirty="0" err="1">
                          <a:effectLst/>
                        </a:rPr>
                        <a:t>sinh</a:t>
                      </a:r>
                      <a:r>
                        <a:rPr lang="en-US" sz="1200" dirty="0">
                          <a:effectLst/>
                        </a:rPr>
                        <a:t> </a:t>
                      </a:r>
                      <a:r>
                        <a:rPr lang="en-US" sz="1200" dirty="0" err="1">
                          <a:effectLst/>
                        </a:rPr>
                        <a:t>khả</a:t>
                      </a:r>
                      <a:r>
                        <a:rPr lang="en-US" sz="1200" dirty="0">
                          <a:effectLst/>
                        </a:rPr>
                        <a:t> </a:t>
                      </a:r>
                      <a:r>
                        <a:rPr lang="en-US" sz="1200" dirty="0" err="1">
                          <a:effectLst/>
                        </a:rPr>
                        <a:t>dụng</a:t>
                      </a:r>
                      <a:r>
                        <a:rPr lang="en-US" sz="1200" dirty="0">
                          <a:effectLst/>
                        </a:rPr>
                        <a:t> </a:t>
                      </a:r>
                      <a:r>
                        <a:rPr lang="en-US" sz="1200" dirty="0" err="1">
                          <a:effectLst/>
                        </a:rPr>
                        <a:t>lớn</a:t>
                      </a:r>
                      <a:r>
                        <a:rPr lang="en-US" sz="1200" dirty="0">
                          <a:effectLst/>
                        </a:rPr>
                        <a:t> </a:t>
                      </a:r>
                      <a:r>
                        <a:rPr lang="en-US" sz="1200" dirty="0" err="1">
                          <a:effectLst/>
                        </a:rPr>
                        <a:t>và</a:t>
                      </a:r>
                      <a:r>
                        <a:rPr lang="en-US" sz="1200" dirty="0">
                          <a:effectLst/>
                        </a:rPr>
                        <a:t> </a:t>
                      </a:r>
                      <a:r>
                        <a:rPr lang="en-US" sz="1200" dirty="0" err="1">
                          <a:effectLst/>
                        </a:rPr>
                        <a:t>giống</a:t>
                      </a:r>
                      <a:r>
                        <a:rPr lang="en-US" sz="1200" dirty="0">
                          <a:effectLst/>
                        </a:rPr>
                        <a:t> </a:t>
                      </a:r>
                      <a:r>
                        <a:rPr lang="en-US" sz="1200" dirty="0" err="1">
                          <a:effectLst/>
                        </a:rPr>
                        <a:t>nhau</a:t>
                      </a:r>
                      <a:r>
                        <a:rPr lang="en-US" sz="1200" dirty="0">
                          <a:effectLst/>
                        </a:rPr>
                        <a:t> </a:t>
                      </a:r>
                      <a:r>
                        <a:rPr lang="en-US" sz="1200" dirty="0" err="1">
                          <a:effectLst/>
                        </a:rPr>
                        <a:t>về</a:t>
                      </a:r>
                      <a:r>
                        <a:rPr lang="en-US" sz="1200" dirty="0">
                          <a:effectLst/>
                        </a:rPr>
                        <a:t> </a:t>
                      </a:r>
                      <a:r>
                        <a:rPr lang="en-US" sz="1200" dirty="0" err="1">
                          <a:effectLst/>
                        </a:rPr>
                        <a:t>liều</a:t>
                      </a:r>
                      <a:r>
                        <a:rPr lang="en-US" sz="1200" dirty="0">
                          <a:effectLst/>
                        </a:rPr>
                        <a:t> </a:t>
                      </a:r>
                      <a:r>
                        <a:rPr lang="en-US" sz="1200" dirty="0" err="1">
                          <a:effectLst/>
                        </a:rPr>
                        <a:t>giữa</a:t>
                      </a:r>
                      <a:r>
                        <a:rPr lang="en-US" sz="1200" dirty="0">
                          <a:effectLst/>
                        </a:rPr>
                        <a:t> IV-PO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hMerge="1">
                  <a:txBody>
                    <a:bodyPr/>
                    <a:lstStyle/>
                    <a:p>
                      <a:endParaRPr lang="en-US"/>
                    </a:p>
                  </a:txBody>
                  <a:tcPr/>
                </a:tc>
                <a:tc hMerge="1">
                  <a:txBody>
                    <a:bodyPr/>
                    <a:lstStyle/>
                    <a:p>
                      <a:endParaRPr lang="en-US"/>
                    </a:p>
                  </a:txBody>
                  <a:tcPr/>
                </a:tc>
                <a:tc hMerge="1">
                  <a:txBody>
                    <a:bodyPr/>
                    <a:lstStyle/>
                    <a:p>
                      <a:endParaRPr lang="en-US"/>
                    </a:p>
                  </a:txBody>
                  <a:tcPr/>
                </a:tc>
              </a:tr>
              <a:tr h="294342">
                <a:tc>
                  <a:txBody>
                    <a:bodyPr/>
                    <a:lstStyle/>
                    <a:p>
                      <a:pPr>
                        <a:lnSpc>
                          <a:spcPct val="115000"/>
                        </a:lnSpc>
                        <a:spcAft>
                          <a:spcPts val="0"/>
                        </a:spcAft>
                      </a:pPr>
                      <a:r>
                        <a:rPr lang="en-US" sz="1200">
                          <a:effectLst/>
                        </a:rPr>
                        <a:t>Metronidazole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95-100%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500 mg mỗi 8h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500 mg mỗi 8h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a:txBody>
                    <a:bodyPr/>
                    <a:lstStyle/>
                    <a:p>
                      <a:pPr>
                        <a:lnSpc>
                          <a:spcPct val="115000"/>
                        </a:lnSpc>
                        <a:spcAft>
                          <a:spcPts val="0"/>
                        </a:spcAft>
                      </a:pPr>
                      <a:r>
                        <a:rPr lang="en-US" sz="1200">
                          <a:effectLst/>
                        </a:rPr>
                        <a:t>Levofloxacin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95-100%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500-750 mg mỗi 12h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500-750 mg mỗi 12h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a:txBody>
                    <a:bodyPr/>
                    <a:lstStyle/>
                    <a:p>
                      <a:pPr>
                        <a:lnSpc>
                          <a:spcPct val="115000"/>
                        </a:lnSpc>
                        <a:spcAft>
                          <a:spcPts val="0"/>
                        </a:spcAft>
                      </a:pPr>
                      <a:r>
                        <a:rPr lang="en-US" sz="1200">
                          <a:effectLst/>
                        </a:rPr>
                        <a:t>Linezolid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dirty="0">
                          <a:effectLst/>
                        </a:rPr>
                        <a:t>95-100%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600 mg mỗi 8h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600 mg mỗi 12h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a:txBody>
                    <a:bodyPr/>
                    <a:lstStyle/>
                    <a:p>
                      <a:pPr>
                        <a:lnSpc>
                          <a:spcPct val="115000"/>
                        </a:lnSpc>
                        <a:spcAft>
                          <a:spcPts val="0"/>
                        </a:spcAft>
                      </a:pPr>
                      <a:r>
                        <a:rPr lang="en-US" sz="1200">
                          <a:effectLst/>
                        </a:rPr>
                        <a:t>Fluconazole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95-100%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200-400 mg mỗi 24h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200-400 mg mỗi 24h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a:txBody>
                    <a:bodyPr/>
                    <a:lstStyle/>
                    <a:p>
                      <a:pPr>
                        <a:lnSpc>
                          <a:spcPct val="115000"/>
                        </a:lnSpc>
                        <a:spcAft>
                          <a:spcPts val="0"/>
                        </a:spcAft>
                      </a:pPr>
                      <a:r>
                        <a:rPr lang="en-US" sz="1200">
                          <a:effectLst/>
                        </a:rPr>
                        <a:t>Doxycycline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95-100%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100 mg mỗi 12h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100 mg mỗi 12h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a:txBody>
                    <a:bodyPr/>
                    <a:lstStyle/>
                    <a:p>
                      <a:pPr>
                        <a:lnSpc>
                          <a:spcPct val="115000"/>
                        </a:lnSpc>
                        <a:spcAft>
                          <a:spcPts val="0"/>
                        </a:spcAft>
                      </a:pPr>
                      <a:r>
                        <a:rPr lang="en-US" sz="1200">
                          <a:effectLst/>
                        </a:rPr>
                        <a:t>Ciprofloxacin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 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400 mg mỗi 12h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400 mg mỗi 12h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gridSpan="4">
                  <a:txBody>
                    <a:bodyPr/>
                    <a:lstStyle/>
                    <a:p>
                      <a:pPr>
                        <a:lnSpc>
                          <a:spcPct val="115000"/>
                        </a:lnSpc>
                        <a:spcAft>
                          <a:spcPts val="0"/>
                        </a:spcAft>
                      </a:pPr>
                      <a:r>
                        <a:rPr lang="en-US" sz="1200">
                          <a:effectLst/>
                        </a:rPr>
                        <a:t>Nhóm thuốc có sinh khả dụng lớn và khác biệt về liều giữa IV-PO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hMerge="1">
                  <a:txBody>
                    <a:bodyPr/>
                    <a:lstStyle/>
                    <a:p>
                      <a:endParaRPr lang="en-US"/>
                    </a:p>
                  </a:txBody>
                  <a:tcPr/>
                </a:tc>
                <a:tc hMerge="1">
                  <a:txBody>
                    <a:bodyPr/>
                    <a:lstStyle/>
                    <a:p>
                      <a:endParaRPr lang="en-US"/>
                    </a:p>
                  </a:txBody>
                  <a:tcPr/>
                </a:tc>
                <a:tc hMerge="1">
                  <a:txBody>
                    <a:bodyPr/>
                    <a:lstStyle/>
                    <a:p>
                      <a:endParaRPr lang="en-US"/>
                    </a:p>
                  </a:txBody>
                  <a:tcPr/>
                </a:tc>
              </a:tr>
              <a:tr h="496931">
                <a:tc>
                  <a:txBody>
                    <a:bodyPr/>
                    <a:lstStyle/>
                    <a:p>
                      <a:pPr>
                        <a:lnSpc>
                          <a:spcPct val="115000"/>
                        </a:lnSpc>
                        <a:spcAft>
                          <a:spcPts val="0"/>
                        </a:spcAft>
                      </a:pPr>
                      <a:r>
                        <a:rPr lang="en-US" sz="1200">
                          <a:effectLst/>
                        </a:rPr>
                        <a:t>Aminopenicillin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 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Ampicillin: 1-2 g mỗi 4-6h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Amoxicillin: 500 mg – 1 g, 3 lần mỗi ngày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496931">
                <a:tc>
                  <a:txBody>
                    <a:bodyPr/>
                    <a:lstStyle/>
                    <a:p>
                      <a:pPr>
                        <a:lnSpc>
                          <a:spcPct val="115000"/>
                        </a:lnSpc>
                        <a:spcAft>
                          <a:spcPts val="0"/>
                        </a:spcAft>
                      </a:pPr>
                      <a:r>
                        <a:rPr lang="en-US" sz="1200">
                          <a:effectLst/>
                        </a:rPr>
                        <a:t>Cephalosporin</a:t>
                      </a:r>
                      <a:endParaRPr lang="en-US" sz="1100">
                        <a:effectLst/>
                      </a:endParaRPr>
                    </a:p>
                    <a:p>
                      <a:pPr>
                        <a:lnSpc>
                          <a:spcPct val="115000"/>
                        </a:lnSpc>
                        <a:spcAft>
                          <a:spcPts val="1500"/>
                        </a:spcAft>
                      </a:pPr>
                      <a:r>
                        <a:rPr lang="en-US" sz="1100">
                          <a:effectLst/>
                        </a:rPr>
                        <a:t>thế hệ 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 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Cefazolin: 1-2 g mỗi 8h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Caphalexin: 500 mg, 4 lần mỗi ngày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gridSpan="4">
                  <a:txBody>
                    <a:bodyPr/>
                    <a:lstStyle/>
                    <a:p>
                      <a:pPr>
                        <a:lnSpc>
                          <a:spcPct val="115000"/>
                        </a:lnSpc>
                        <a:spcAft>
                          <a:spcPts val="0"/>
                        </a:spcAft>
                      </a:pPr>
                      <a:r>
                        <a:rPr lang="en-US" sz="1200">
                          <a:effectLst/>
                        </a:rPr>
                        <a:t>Nhóm thuốc có sinh khả dụng thấp và khác biệt về liều giữa IV-PO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hMerge="1">
                  <a:txBody>
                    <a:bodyPr/>
                    <a:lstStyle/>
                    <a:p>
                      <a:endParaRPr lang="en-US"/>
                    </a:p>
                  </a:txBody>
                  <a:tcPr/>
                </a:tc>
                <a:tc hMerge="1">
                  <a:txBody>
                    <a:bodyPr/>
                    <a:lstStyle/>
                    <a:p>
                      <a:endParaRPr lang="en-US"/>
                    </a:p>
                  </a:txBody>
                  <a:tcPr/>
                </a:tc>
                <a:tc hMerge="1">
                  <a:txBody>
                    <a:bodyPr/>
                    <a:lstStyle/>
                    <a:p>
                      <a:endParaRPr lang="en-US"/>
                    </a:p>
                  </a:txBody>
                  <a:tcPr/>
                </a:tc>
              </a:tr>
              <a:tr h="294342">
                <a:tc>
                  <a:txBody>
                    <a:bodyPr/>
                    <a:lstStyle/>
                    <a:p>
                      <a:pPr>
                        <a:lnSpc>
                          <a:spcPct val="115000"/>
                        </a:lnSpc>
                        <a:spcAft>
                          <a:spcPts val="0"/>
                        </a:spcAft>
                      </a:pPr>
                      <a:r>
                        <a:rPr lang="en-US" sz="1200">
                          <a:effectLst/>
                        </a:rPr>
                        <a:t>Cefuroxime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 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750 mg mỗi 8h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500 mg, 2 lần mỗi ngày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r h="294342">
                <a:tc>
                  <a:txBody>
                    <a:bodyPr/>
                    <a:lstStyle/>
                    <a:p>
                      <a:pPr>
                        <a:lnSpc>
                          <a:spcPct val="115000"/>
                        </a:lnSpc>
                        <a:spcAft>
                          <a:spcPts val="0"/>
                        </a:spcAft>
                      </a:pPr>
                      <a:r>
                        <a:rPr lang="en-US" sz="1200" dirty="0">
                          <a:effectLst/>
                        </a:rPr>
                        <a:t>Acyclovir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 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a:effectLst/>
                        </a:rPr>
                        <a:t>5 mg/kg mỗi 8h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c>
                  <a:txBody>
                    <a:bodyPr/>
                    <a:lstStyle/>
                    <a:p>
                      <a:pPr>
                        <a:lnSpc>
                          <a:spcPct val="115000"/>
                        </a:lnSpc>
                        <a:spcAft>
                          <a:spcPts val="0"/>
                        </a:spcAft>
                      </a:pPr>
                      <a:r>
                        <a:rPr lang="en-US" sz="1200" dirty="0">
                          <a:effectLst/>
                        </a:rPr>
                        <a:t>400 mg, 3 </a:t>
                      </a:r>
                      <a:r>
                        <a:rPr lang="en-US" sz="1200" dirty="0" err="1">
                          <a:effectLst/>
                        </a:rPr>
                        <a:t>lần</a:t>
                      </a:r>
                      <a:r>
                        <a:rPr lang="en-US" sz="1200" dirty="0">
                          <a:effectLst/>
                        </a:rPr>
                        <a:t> </a:t>
                      </a:r>
                      <a:r>
                        <a:rPr lang="en-US" sz="1200" dirty="0" err="1">
                          <a:effectLst/>
                        </a:rPr>
                        <a:t>mỗi</a:t>
                      </a:r>
                      <a:r>
                        <a:rPr lang="en-US" sz="1200" dirty="0">
                          <a:effectLst/>
                        </a:rPr>
                        <a:t> </a:t>
                      </a:r>
                      <a:r>
                        <a:rPr lang="en-US" sz="1200" dirty="0" err="1">
                          <a:effectLst/>
                        </a:rPr>
                        <a:t>ngày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37629" marR="137629" marT="45876" marB="45876" anchor="ctr"/>
                </a:tc>
              </a:tr>
            </a:tbl>
          </a:graphicData>
        </a:graphic>
      </p:graphicFrame>
    </p:spTree>
    <p:extLst>
      <p:ext uri="{BB962C8B-B14F-4D97-AF65-F5344CB8AC3E}">
        <p14:creationId xmlns:p14="http://schemas.microsoft.com/office/powerpoint/2010/main" val="51159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81999" cy="4114800"/>
          </a:xfrm>
        </p:spPr>
        <p:txBody>
          <a:bodyPr>
            <a:normAutofit fontScale="90000"/>
          </a:bodyPr>
          <a:lstStyle/>
          <a:p>
            <a:r>
              <a:rPr lang="en-US" sz="1300" b="1" dirty="0" smtClean="0">
                <a:latin typeface="Times New Roman" panose="02020603050405020304" pitchFamily="18" charset="0"/>
                <a:cs typeface="Times New Roman" panose="02020603050405020304" pitchFamily="18" charset="0"/>
              </a:rPr>
              <a:t/>
            </a:r>
            <a:br>
              <a:rPr lang="en-US" sz="1300" b="1" dirty="0" smtClean="0">
                <a:latin typeface="Times New Roman" panose="02020603050405020304" pitchFamily="18" charset="0"/>
                <a:cs typeface="Times New Roman" panose="02020603050405020304" pitchFamily="18" charset="0"/>
              </a:rPr>
            </a:br>
            <a:r>
              <a:rPr lang="en-US" sz="1300" b="1" dirty="0">
                <a:latin typeface="Times New Roman" panose="02020603050405020304" pitchFamily="18" charset="0"/>
                <a:cs typeface="Times New Roman" panose="02020603050405020304" pitchFamily="18" charset="0"/>
              </a:rPr>
              <a:t/>
            </a:r>
            <a:br>
              <a:rPr lang="en-US" sz="1300" b="1" dirty="0">
                <a:latin typeface="Times New Roman" panose="02020603050405020304" pitchFamily="18" charset="0"/>
                <a:cs typeface="Times New Roman" panose="02020603050405020304" pitchFamily="18" charset="0"/>
              </a:rPr>
            </a:br>
            <a:r>
              <a:rPr lang="en-US" sz="1300" b="1" dirty="0" smtClean="0">
                <a:latin typeface="Times New Roman" panose="02020603050405020304" pitchFamily="18" charset="0"/>
                <a:cs typeface="Times New Roman" panose="02020603050405020304" pitchFamily="18" charset="0"/>
              </a:rPr>
              <a:t/>
            </a:r>
            <a:br>
              <a:rPr lang="en-US" sz="1300" b="1" dirty="0" smtClean="0">
                <a:latin typeface="Times New Roman" panose="02020603050405020304" pitchFamily="18" charset="0"/>
                <a:cs typeface="Times New Roman" panose="02020603050405020304" pitchFamily="18" charset="0"/>
              </a:rPr>
            </a:br>
            <a:r>
              <a:rPr lang="en-US" sz="1300" b="1" dirty="0">
                <a:latin typeface="Times New Roman" panose="02020603050405020304" pitchFamily="18" charset="0"/>
                <a:cs typeface="Times New Roman" panose="02020603050405020304" pitchFamily="18" charset="0"/>
              </a:rPr>
              <a:t/>
            </a:r>
            <a:br>
              <a:rPr lang="en-US" sz="1300" b="1" dirty="0">
                <a:latin typeface="Times New Roman" panose="02020603050405020304" pitchFamily="18" charset="0"/>
                <a:cs typeface="Times New Roman" panose="02020603050405020304" pitchFamily="18" charset="0"/>
              </a:rPr>
            </a:br>
            <a:r>
              <a:rPr lang="en-US" sz="1300" b="1" dirty="0" smtClean="0">
                <a:latin typeface="Times New Roman" panose="02020603050405020304" pitchFamily="18" charset="0"/>
                <a:cs typeface="Times New Roman" panose="02020603050405020304" pitchFamily="18" charset="0"/>
              </a:rPr>
              <a:t/>
            </a:r>
            <a:br>
              <a:rPr lang="en-US" sz="1300" b="1" dirty="0" smtClean="0">
                <a:latin typeface="Times New Roman" panose="02020603050405020304" pitchFamily="18" charset="0"/>
                <a:cs typeface="Times New Roman" panose="02020603050405020304" pitchFamily="18" charset="0"/>
              </a:rPr>
            </a:br>
            <a:r>
              <a:rPr lang="en-US" sz="1300" b="1" dirty="0">
                <a:latin typeface="Times New Roman" panose="02020603050405020304" pitchFamily="18" charset="0"/>
                <a:cs typeface="Times New Roman" panose="02020603050405020304" pitchFamily="18" charset="0"/>
              </a:rPr>
              <a:t/>
            </a:r>
            <a:br>
              <a:rPr lang="en-US" sz="1300" b="1" dirty="0">
                <a:latin typeface="Times New Roman" panose="02020603050405020304" pitchFamily="18" charset="0"/>
                <a:cs typeface="Times New Roman" panose="02020603050405020304" pitchFamily="18" charset="0"/>
              </a:rPr>
            </a:br>
            <a:r>
              <a:rPr lang="en-US" sz="1300" b="1" dirty="0" smtClean="0">
                <a:latin typeface="Times New Roman" panose="02020603050405020304" pitchFamily="18" charset="0"/>
                <a:cs typeface="Times New Roman" panose="02020603050405020304" pitchFamily="18" charset="0"/>
              </a:rPr>
              <a:t/>
            </a:r>
            <a:br>
              <a:rPr lang="en-US" sz="1300" b="1" dirty="0" smtClean="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
            </a:r>
            <a:br>
              <a:rPr lang="en-US" sz="1600" b="1" dirty="0">
                <a:latin typeface="Times New Roman" panose="02020603050405020304" pitchFamily="18" charset="0"/>
                <a:cs typeface="Times New Roman" panose="02020603050405020304" pitchFamily="18" charset="0"/>
              </a:rPr>
            </a:br>
            <a:r>
              <a:rPr lang="en-US" sz="1600" b="1" dirty="0" smtClean="0">
                <a:latin typeface="Times New Roman" panose="02020603050405020304" pitchFamily="18" charset="0"/>
                <a:cs typeface="Times New Roman" panose="02020603050405020304" pitchFamily="18" charset="0"/>
              </a:rPr>
              <a:t>E</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LIỆU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PHÁP</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KHÁNG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SINH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ĐƯỜNG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TIÊM</a:t>
            </a:r>
            <a:r>
              <a:rPr lang="en-US" sz="1600" b="1" dirty="0">
                <a:latin typeface="Times New Roman" panose="02020603050405020304" pitchFamily="18" charset="0"/>
                <a:cs typeface="Times New Roman" panose="02020603050405020304" pitchFamily="18" charset="0"/>
              </a:rPr>
              <a:t> Ở </a:t>
            </a:r>
            <a:r>
              <a:rPr lang="en-US" sz="1600" b="1" dirty="0" err="1">
                <a:latin typeface="Times New Roman" panose="02020603050405020304" pitchFamily="18" charset="0"/>
                <a:cs typeface="Times New Roman" panose="02020603050405020304" pitchFamily="18" charset="0"/>
              </a:rPr>
              <a:t>BỆNH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NHÂN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NGOẠI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TRÚ</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OPAT</a:t>
            </a:r>
            <a:r>
              <a:rPr lang="en-US" sz="1600" b="1" dirty="0">
                <a:latin typeface="Times New Roman" panose="02020603050405020304" pitchFamily="18" charset="0"/>
                <a:cs typeface="Times New Roman" panose="02020603050405020304" pitchFamily="18" charset="0"/>
              </a:rPr>
              <a:t> – outpatient parenteral antibiotic therapy)</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OPAT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nhiễm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khuẩn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tĩnh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mạch</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bệnh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ngoại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trú</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hoặc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thành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liệu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tĩnh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nằm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hợp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liệu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muốn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kéo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dài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Phổ</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ceftriaxone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vancomycin. </a:t>
            </a:r>
            <a:r>
              <a:rPr lang="en-US" sz="1600" dirty="0" err="1">
                <a:latin typeface="Times New Roman" panose="02020603050405020304" pitchFamily="18" charset="0"/>
                <a:cs typeface="Times New Roman" panose="02020603050405020304" pitchFamily="18" charset="0"/>
              </a:rPr>
              <a:t>Các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tưởng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liệu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OPAT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nhiễm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khuẩn</a:t>
            </a:r>
            <a:r>
              <a:rPr lang="en-US" sz="1600" dirty="0">
                <a:latin typeface="Times New Roman" panose="02020603050405020304" pitchFamily="18" charset="0"/>
                <a:cs typeface="Times New Roman" panose="02020603050405020304" pitchFamily="18" charset="0"/>
              </a:rPr>
              <a:t> da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cấu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trúc</a:t>
            </a:r>
            <a:r>
              <a:rPr lang="en-US" sz="1600" dirty="0">
                <a:latin typeface="Times New Roman" panose="02020603050405020304" pitchFamily="18" charset="0"/>
                <a:cs typeface="Times New Roman" panose="02020603050405020304" pitchFamily="18" charset="0"/>
              </a:rPr>
              <a:t> da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chứng</a:t>
            </a:r>
            <a:r>
              <a:rPr lang="en-US" sz="1600" dirty="0">
                <a:latin typeface="Times New Roman" panose="02020603050405020304" pitchFamily="18" charset="0"/>
                <a:cs typeface="Times New Roman" panose="02020603050405020304" pitchFamily="18" charset="0"/>
              </a:rPr>
              <a:t> do MRSA </a:t>
            </a:r>
            <a:r>
              <a:rPr lang="en-US" sz="1600" dirty="0" err="1">
                <a:latin typeface="Times New Roman" panose="02020603050405020304" pitchFamily="18" charset="0"/>
                <a:cs typeface="Times New Roman" panose="02020603050405020304" pitchFamily="18" charset="0"/>
              </a:rPr>
              <a:t>bao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gồm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telavancin</a:t>
            </a:r>
            <a:r>
              <a:rPr lang="en-US" sz="1600" dirty="0">
                <a:latin typeface="Times New Roman" panose="02020603050405020304" pitchFamily="18" charset="0"/>
                <a:cs typeface="Times New Roman" panose="02020603050405020304" pitchFamily="18" charset="0"/>
              </a:rPr>
              <a:t> 10 mg (IV) </a:t>
            </a:r>
            <a:r>
              <a:rPr lang="en-US" sz="1600" dirty="0" err="1">
                <a:latin typeface="Times New Roman" panose="02020603050405020304" pitchFamily="18" charset="0"/>
                <a:cs typeface="Times New Roman" panose="02020603050405020304" pitchFamily="18" charset="0"/>
              </a:rPr>
              <a:t>mỗi</a:t>
            </a:r>
            <a:r>
              <a:rPr lang="en-US" sz="1600" dirty="0">
                <a:latin typeface="Times New Roman" panose="02020603050405020304" pitchFamily="18" charset="0"/>
                <a:cs typeface="Times New Roman" panose="02020603050405020304" pitchFamily="18" charset="0"/>
              </a:rPr>
              <a:t> 24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dalbavancin</a:t>
            </a:r>
            <a:r>
              <a:rPr lang="en-US" sz="1600" dirty="0">
                <a:latin typeface="Times New Roman" panose="02020603050405020304" pitchFamily="18" charset="0"/>
                <a:cs typeface="Times New Roman" panose="02020603050405020304" pitchFamily="18" charset="0"/>
              </a:rPr>
              <a:t> 1 g (IV)/1 </a:t>
            </a:r>
            <a:r>
              <a:rPr lang="en-US" sz="1600" dirty="0" err="1">
                <a:latin typeface="Times New Roman" panose="02020603050405020304" pitchFamily="18" charset="0"/>
                <a:cs typeface="Times New Roman" panose="02020603050405020304" pitchFamily="18" charset="0"/>
              </a:rPr>
              <a:t>liều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500 mg (IV)/</a:t>
            </a:r>
            <a:r>
              <a:rPr lang="en-US" sz="1600" dirty="0" err="1">
                <a:latin typeface="Times New Roman" panose="02020603050405020304" pitchFamily="18" charset="0"/>
                <a:cs typeface="Times New Roman" panose="02020603050405020304" pitchFamily="18" charset="0"/>
              </a:rPr>
              <a:t>liều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7 </a:t>
            </a:r>
            <a:r>
              <a:rPr lang="en-US" sz="1600" dirty="0" err="1">
                <a:latin typeface="Times New Roman" panose="02020603050405020304" pitchFamily="18" charset="0"/>
                <a:cs typeface="Times New Roman" panose="02020603050405020304" pitchFamily="18" charset="0"/>
              </a:rPr>
              <a:t>ngày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tedizolid</a:t>
            </a:r>
            <a:r>
              <a:rPr lang="en-US" sz="1600" dirty="0">
                <a:latin typeface="Times New Roman" panose="02020603050405020304" pitchFamily="18" charset="0"/>
                <a:cs typeface="Times New Roman" panose="02020603050405020304" pitchFamily="18" charset="0"/>
              </a:rPr>
              <a:t> 200 mg (IV) </a:t>
            </a:r>
            <a:r>
              <a:rPr lang="en-US" sz="1600" dirty="0" err="1">
                <a:latin typeface="Times New Roman" panose="02020603050405020304" pitchFamily="18" charset="0"/>
                <a:cs typeface="Times New Roman" panose="02020603050405020304" pitchFamily="18" charset="0"/>
              </a:rPr>
              <a:t>mỗi</a:t>
            </a:r>
            <a:r>
              <a:rPr lang="en-US" sz="1600" dirty="0">
                <a:latin typeface="Times New Roman" panose="02020603050405020304" pitchFamily="18" charset="0"/>
                <a:cs typeface="Times New Roman" panose="02020603050405020304" pitchFamily="18" charset="0"/>
              </a:rPr>
              <a:t> 24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6 </a:t>
            </a:r>
            <a:r>
              <a:rPr lang="en-US" sz="1600" dirty="0" err="1">
                <a:latin typeface="Times New Roman" panose="02020603050405020304" pitchFamily="18" charset="0"/>
                <a:cs typeface="Times New Roman" panose="02020603050405020304" pitchFamily="18" charset="0"/>
              </a:rPr>
              <a:t>ngày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200 mg (PO) </a:t>
            </a:r>
            <a:r>
              <a:rPr lang="en-US" sz="1600" dirty="0" err="1">
                <a:latin typeface="Times New Roman" panose="02020603050405020304" pitchFamily="18" charset="0"/>
                <a:cs typeface="Times New Roman" panose="02020603050405020304" pitchFamily="18" charset="0"/>
              </a:rPr>
              <a:t>mỗi</a:t>
            </a:r>
            <a:r>
              <a:rPr lang="en-US" sz="1600" dirty="0">
                <a:latin typeface="Times New Roman" panose="02020603050405020304" pitchFamily="18" charset="0"/>
                <a:cs typeface="Times New Roman" panose="02020603050405020304" pitchFamily="18" charset="0"/>
              </a:rPr>
              <a:t> 24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6 </a:t>
            </a:r>
            <a:r>
              <a:rPr lang="en-US" sz="1600" dirty="0" err="1">
                <a:latin typeface="Times New Roman" panose="02020603050405020304" pitchFamily="18" charset="0"/>
                <a:cs typeface="Times New Roman" panose="02020603050405020304" pitchFamily="18" charset="0"/>
              </a:rPr>
              <a:t>ngày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oritavancin</a:t>
            </a:r>
            <a:r>
              <a:rPr lang="en-US" sz="1600" dirty="0">
                <a:latin typeface="Times New Roman" panose="02020603050405020304" pitchFamily="18" charset="0"/>
                <a:cs typeface="Times New Roman" panose="02020603050405020304" pitchFamily="18" charset="0"/>
              </a:rPr>
              <a:t> 1200 mg (IV)/</a:t>
            </a:r>
            <a:r>
              <a:rPr lang="en-US" sz="1600" dirty="0" err="1">
                <a:latin typeface="Times New Roman" panose="02020603050405020304" pitchFamily="18" charset="0"/>
                <a:cs typeface="Times New Roman" panose="02020603050405020304" pitchFamily="18" charset="0"/>
              </a:rPr>
              <a:t>liều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Liệu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OPAT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uống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trị</a:t>
            </a:r>
            <a:r>
              <a:rPr lang="en-US" sz="1600" dirty="0">
                <a:latin typeface="Times New Roman" panose="02020603050405020304" pitchFamily="18" charset="0"/>
                <a:cs typeface="Times New Roman" panose="02020603050405020304" pitchFamily="18" charset="0"/>
              </a:rPr>
              <a:t> MRSA, minocycline </a:t>
            </a:r>
            <a:r>
              <a:rPr lang="en-US" sz="1600" dirty="0" err="1">
                <a:latin typeface="Times New Roman" panose="02020603050405020304" pitchFamily="18" charset="0"/>
                <a:cs typeface="Times New Roman" panose="02020603050405020304" pitchFamily="18" charset="0"/>
              </a:rPr>
              <a:t>hoặc</a:t>
            </a:r>
            <a:r>
              <a:rPr lang="en-US" sz="1600" dirty="0">
                <a:latin typeface="Times New Roman" panose="02020603050405020304" pitchFamily="18" charset="0"/>
                <a:cs typeface="Times New Roman" panose="02020603050405020304" pitchFamily="18" charset="0"/>
              </a:rPr>
              <a:t> linezolid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liệu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OPAT</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1143000" y="381000"/>
            <a:ext cx="6400800" cy="1600200"/>
          </a:xfrm>
        </p:spPr>
        <p:txBody>
          <a:bodyPr>
            <a:normAutofit fontScale="55000" lnSpcReduction="20000"/>
          </a:bodyPr>
          <a:lstStyle/>
          <a:p>
            <a:endParaRPr lang="en-US" dirty="0" smtClean="0"/>
          </a:p>
          <a:p>
            <a:endParaRPr lang="en-US" dirty="0"/>
          </a:p>
          <a:p>
            <a:r>
              <a:rPr lang="en-US" sz="2000" b="1" dirty="0">
                <a:latin typeface="Times New Roman" panose="02020603050405020304" pitchFamily="18" charset="0"/>
                <a:cs typeface="Times New Roman" panose="02020603050405020304" pitchFamily="18" charset="0"/>
              </a:rPr>
              <a:t>F. </a:t>
            </a:r>
            <a:r>
              <a:rPr lang="en-US" sz="2000" b="1" dirty="0" err="1">
                <a:latin typeface="Times New Roman" panose="02020603050405020304" pitchFamily="18" charset="0"/>
                <a:cs typeface="Times New Roman" panose="02020603050405020304" pitchFamily="18" charset="0"/>
              </a:rPr>
              <a:t>THỜI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GIAN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ĐIỀU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TRỊ</a:t>
            </a:r>
            <a:endParaRPr lang="en-US"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nhiễm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1-2 </a:t>
            </a:r>
            <a:r>
              <a:rPr lang="en-US" sz="2000" dirty="0" err="1">
                <a:latin typeface="Times New Roman" panose="02020603050405020304" pitchFamily="18" charset="0"/>
                <a:cs typeface="Times New Roman" panose="02020603050405020304" pitchFamily="18" charset="0"/>
              </a:rPr>
              <a:t>tuần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kéo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dài</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bệnh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dịch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bệnh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bệnh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bệnh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gan</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rượu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bệnh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nhiễm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nhiễm</a:t>
            </a:r>
            <a:r>
              <a:rPr lang="en-US" sz="2000" dirty="0">
                <a:latin typeface="Times New Roman" panose="02020603050405020304" pitchFamily="18" charset="0"/>
                <a:cs typeface="Times New Roman" panose="02020603050405020304" pitchFamily="18" charset="0"/>
              </a:rPr>
              <a:t> virus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nhiễm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nhiễm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bào</a:t>
            </a:r>
            <a:r>
              <a:rPr lang="en-US" sz="16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615903242"/>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518</TotalTime>
  <Words>1184</Words>
  <Application>Microsoft Office PowerPoint</Application>
  <PresentationFormat>On-screen Show (4:3)</PresentationFormat>
  <Paragraphs>156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Slipstream</vt:lpstr>
      <vt:lpstr>PowerPoint Presentation</vt:lpstr>
      <vt:lpstr>PowerPoint Presentation</vt:lpstr>
      <vt:lpstr>PowerPoint Presentation</vt:lpstr>
      <vt:lpstr>PowerPoint Presentation</vt:lpstr>
      <vt:lpstr>PowerPoint Presentation</vt:lpstr>
      <vt:lpstr>PowerPoint Presentation</vt:lpstr>
      <vt:lpstr>D. LIỆU PHÁP CHUYỂN ĐỔI KHÁNG SINH ĐƯỜNG TĨNH MẠCH (IV) VÀ ĐƯỜNG UỐNG (PO) Bệnh nhân nhập viện thường được bắt đầu điều trị với liệu pháp kháng sinh đường tĩnh mạch, sau đó chuyển đổi sang kháng sinh đường uống ở liều tương đương nếu có cải thiện trên lâm sàng hoặc hạ sốt (thường trong vòng 72 giờ). Các lợi ích của chiến lược chuyển đổi IV sang PO sớm bao gồm: </vt:lpstr>
      <vt:lpstr>Bảng 3: Sinh khả dụng và liều dùng IV – PO của một số kháng sinh</vt:lpstr>
      <vt:lpstr>        E. LIỆU PHÁP KHÁNG SINH ĐƯỜNG TIÊM Ở BỆNH NHÂN NGOẠI TRÚ (OPAT – outpatient parenteral antibiotic therapy) OPAT được sử dụng trong điều trị các loại nhiễm khuẩn đường tĩnh mạch ở bệnh nhân ngoại trú hoặc để hoàn thành liệu pháp kháng sinh đường tĩnh mạch được bắt đầu trong quá trình nằm viện. Các kháng sinh thích hợp cho liệu pháp này là những kháng sinh có ít tác dụng không mong muốn và có thời gian bán hủy kéo dài. Phổ biến nhất là ceftriaxone và vancomycin. Các kháng sinh khác với thời gian bán hủy lý tưởng cho liệu pháp OPAT trong nhiễm khuẩn da và cấu trúc da có biến chứng do MRSA bao gồm telavancin 10 mg (IV) mỗi 24 giờ; dalbavancin 1 g (IV)/1 liều, sau đó 500 mg (IV)/liều trong 7 ngày; tedizolid 200 mg (IV) mỗi 24 giờ trong 6 ngày, sau đó 200 mg (PO) mỗi 24 giờ trong 6 ngày; oritavancin 1200 mg (IV)/liều. Liệu pháp thay thế cho OPAT là các kháng sinh đường uống, ví dụ: trong điều trị MRSA, minocycline hoặc linezolid có hiệu quả tương đương với liệu pháp OPAT. </vt:lpstr>
      <vt:lpstr>PowerPoint Presentation</vt:lpstr>
      <vt:lpstr>Bảng 4: Các bệnh nhiễm khuẩn cần điều trị trong thời gian dài</vt:lpstr>
      <vt:lpstr>TRÂN TRỌNG CẢM ƠN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AutoBVT</cp:lastModifiedBy>
  <cp:revision>16</cp:revision>
  <cp:lastPrinted>2023-12-01T03:31:52Z</cp:lastPrinted>
  <dcterms:created xsi:type="dcterms:W3CDTF">2023-11-14T02:07:07Z</dcterms:created>
  <dcterms:modified xsi:type="dcterms:W3CDTF">2023-12-01T03:34:23Z</dcterms:modified>
</cp:coreProperties>
</file>